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72" r:id="rId4"/>
  </p:sldMasterIdLst>
  <p:notesMasterIdLst>
    <p:notesMasterId r:id="rId47"/>
  </p:notesMasterIdLst>
  <p:sldIdLst>
    <p:sldId id="256" r:id="rId5"/>
    <p:sldId id="356" r:id="rId6"/>
    <p:sldId id="361" r:id="rId7"/>
    <p:sldId id="363" r:id="rId8"/>
    <p:sldId id="380" r:id="rId9"/>
    <p:sldId id="382" r:id="rId10"/>
    <p:sldId id="368" r:id="rId11"/>
    <p:sldId id="352" r:id="rId12"/>
    <p:sldId id="360" r:id="rId13"/>
    <p:sldId id="318" r:id="rId14"/>
    <p:sldId id="371" r:id="rId15"/>
    <p:sldId id="358" r:id="rId16"/>
    <p:sldId id="333" r:id="rId17"/>
    <p:sldId id="353" r:id="rId18"/>
    <p:sldId id="341" r:id="rId19"/>
    <p:sldId id="369" r:id="rId20"/>
    <p:sldId id="317" r:id="rId21"/>
    <p:sldId id="338" r:id="rId22"/>
    <p:sldId id="355" r:id="rId23"/>
    <p:sldId id="365" r:id="rId24"/>
    <p:sldId id="367" r:id="rId25"/>
    <p:sldId id="370" r:id="rId26"/>
    <p:sldId id="334" r:id="rId27"/>
    <p:sldId id="314" r:id="rId28"/>
    <p:sldId id="354" r:id="rId29"/>
    <p:sldId id="313" r:id="rId30"/>
    <p:sldId id="323" r:id="rId31"/>
    <p:sldId id="373" r:id="rId32"/>
    <p:sldId id="325" r:id="rId33"/>
    <p:sldId id="375" r:id="rId34"/>
    <p:sldId id="374" r:id="rId35"/>
    <p:sldId id="328" r:id="rId36"/>
    <p:sldId id="319" r:id="rId37"/>
    <p:sldId id="320" r:id="rId38"/>
    <p:sldId id="378" r:id="rId39"/>
    <p:sldId id="329" r:id="rId40"/>
    <p:sldId id="321" r:id="rId41"/>
    <p:sldId id="379" r:id="rId42"/>
    <p:sldId id="376" r:id="rId43"/>
    <p:sldId id="381" r:id="rId44"/>
    <p:sldId id="377" r:id="rId45"/>
    <p:sldId id="349" r:id="rId46"/>
  </p:sldIdLst>
  <p:sldSz cx="13433425" cy="7556500"/>
  <p:notesSz cx="6858000" cy="9144000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380">
          <p15:clr>
            <a:srgbClr val="A4A3A4"/>
          </p15:clr>
        </p15:guide>
        <p15:guide id="2" pos="42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FE3F79-F6C0-44A3-F0D6-AEABD8566C19}" v="93" dt="2026-03-10T09:35:08.001"/>
    <p1510:client id="{62E1563A-48D0-4756-5025-B446DACBAF19}" v="15" dt="2026-03-11T11:49:03.675"/>
    <p1510:client id="{D37CE68B-9ED2-43DE-B1CC-8EC3706E668D}" v="308" dt="2026-03-11T10:32:56.563"/>
    <p1510:client id="{F743C6DC-8CB5-44DD-9551-0046124C5096}" v="83" dt="2026-03-10T09:36:35.675"/>
  </p1510:revLst>
</p1510:revInfo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Styl pośredni 4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yl pośredni 4 — Ak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102" y="1026"/>
      </p:cViewPr>
      <p:guideLst>
        <p:guide orient="horz" pos="2380"/>
        <p:guide pos="42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nika Nowicka" userId="S::mono@agh.edu.pl::2ca166a0-0f8d-4ad5-a202-e327160dc63b" providerId="AD" clId="Web-{25FE3F79-F6C0-44A3-F0D6-AEABD8566C19}"/>
    <pc:docChg chg="modSld">
      <pc:chgData name="Monika Nowicka" userId="S::mono@agh.edu.pl::2ca166a0-0f8d-4ad5-a202-e327160dc63b" providerId="AD" clId="Web-{25FE3F79-F6C0-44A3-F0D6-AEABD8566C19}" dt="2026-03-10T09:35:08.001" v="92" actId="20577"/>
      <pc:docMkLst>
        <pc:docMk/>
      </pc:docMkLst>
      <pc:sldChg chg="modSp">
        <pc:chgData name="Monika Nowicka" userId="S::mono@agh.edu.pl::2ca166a0-0f8d-4ad5-a202-e327160dc63b" providerId="AD" clId="Web-{25FE3F79-F6C0-44A3-F0D6-AEABD8566C19}" dt="2026-03-10T08:55:28.637" v="5" actId="20577"/>
        <pc:sldMkLst>
          <pc:docMk/>
          <pc:sldMk cId="0" sldId="318"/>
        </pc:sldMkLst>
        <pc:spChg chg="mod">
          <ac:chgData name="Monika Nowicka" userId="S::mono@agh.edu.pl::2ca166a0-0f8d-4ad5-a202-e327160dc63b" providerId="AD" clId="Web-{25FE3F79-F6C0-44A3-F0D6-AEABD8566C19}" dt="2026-03-10T08:55:28.637" v="5" actId="20577"/>
          <ac:spMkLst>
            <pc:docMk/>
            <pc:sldMk cId="0" sldId="318"/>
            <ac:spMk id="11266" creationId="{77FC5F37-7D9A-6FB2-680F-D31F0B19AA03}"/>
          </ac:spMkLst>
        </pc:spChg>
        <pc:picChg chg="mod">
          <ac:chgData name="Monika Nowicka" userId="S::mono@agh.edu.pl::2ca166a0-0f8d-4ad5-a202-e327160dc63b" providerId="AD" clId="Web-{25FE3F79-F6C0-44A3-F0D6-AEABD8566C19}" dt="2026-03-10T08:55:18.043" v="3" actId="1076"/>
          <ac:picMkLst>
            <pc:docMk/>
            <pc:sldMk cId="0" sldId="318"/>
            <ac:picMk id="8195" creationId="{71D52524-EAB8-4D33-8AD9-5508D28FC6A0}"/>
          </ac:picMkLst>
        </pc:picChg>
      </pc:sldChg>
      <pc:sldChg chg="modSp">
        <pc:chgData name="Monika Nowicka" userId="S::mono@agh.edu.pl::2ca166a0-0f8d-4ad5-a202-e327160dc63b" providerId="AD" clId="Web-{25FE3F79-F6C0-44A3-F0D6-AEABD8566C19}" dt="2026-03-10T09:28:10.918" v="75" actId="20577"/>
        <pc:sldMkLst>
          <pc:docMk/>
          <pc:sldMk cId="3754298744" sldId="321"/>
        </pc:sldMkLst>
        <pc:spChg chg="mod">
          <ac:chgData name="Monika Nowicka" userId="S::mono@agh.edu.pl::2ca166a0-0f8d-4ad5-a202-e327160dc63b" providerId="AD" clId="Web-{25FE3F79-F6C0-44A3-F0D6-AEABD8566C19}" dt="2026-03-10T09:28:10.918" v="75" actId="20577"/>
          <ac:spMkLst>
            <pc:docMk/>
            <pc:sldMk cId="3754298744" sldId="321"/>
            <ac:spMk id="6147" creationId="{9C09EA9C-5F64-6332-EA64-1BD3BBD7CCD4}"/>
          </ac:spMkLst>
        </pc:spChg>
      </pc:sldChg>
      <pc:sldChg chg="modSp">
        <pc:chgData name="Monika Nowicka" userId="S::mono@agh.edu.pl::2ca166a0-0f8d-4ad5-a202-e327160dc63b" providerId="AD" clId="Web-{25FE3F79-F6C0-44A3-F0D6-AEABD8566C19}" dt="2026-03-10T09:28:25.809" v="76" actId="20577"/>
        <pc:sldMkLst>
          <pc:docMk/>
          <pc:sldMk cId="3730572264" sldId="329"/>
        </pc:sldMkLst>
        <pc:spChg chg="mod">
          <ac:chgData name="Monika Nowicka" userId="S::mono@agh.edu.pl::2ca166a0-0f8d-4ad5-a202-e327160dc63b" providerId="AD" clId="Web-{25FE3F79-F6C0-44A3-F0D6-AEABD8566C19}" dt="2026-03-10T09:28:25.809" v="76" actId="20577"/>
          <ac:spMkLst>
            <pc:docMk/>
            <pc:sldMk cId="3730572264" sldId="329"/>
            <ac:spMk id="7" creationId="{DF40C31E-6291-4167-2AF2-C0318A58E04D}"/>
          </ac:spMkLst>
        </pc:spChg>
      </pc:sldChg>
      <pc:sldChg chg="modSp">
        <pc:chgData name="Monika Nowicka" userId="S::mono@agh.edu.pl::2ca166a0-0f8d-4ad5-a202-e327160dc63b" providerId="AD" clId="Web-{25FE3F79-F6C0-44A3-F0D6-AEABD8566C19}" dt="2026-03-10T09:35:08.001" v="92" actId="20577"/>
        <pc:sldMkLst>
          <pc:docMk/>
          <pc:sldMk cId="0" sldId="356"/>
        </pc:sldMkLst>
        <pc:spChg chg="mod">
          <ac:chgData name="Monika Nowicka" userId="S::mono@agh.edu.pl::2ca166a0-0f8d-4ad5-a202-e327160dc63b" providerId="AD" clId="Web-{25FE3F79-F6C0-44A3-F0D6-AEABD8566C19}" dt="2026-03-10T09:35:08.001" v="92" actId="20577"/>
          <ac:spMkLst>
            <pc:docMk/>
            <pc:sldMk cId="0" sldId="356"/>
            <ac:spMk id="4098" creationId="{0F656949-85C8-4587-BEE3-169F786B04C9}"/>
          </ac:spMkLst>
        </pc:spChg>
      </pc:sldChg>
      <pc:sldChg chg="modSp">
        <pc:chgData name="Monika Nowicka" userId="S::mono@agh.edu.pl::2ca166a0-0f8d-4ad5-a202-e327160dc63b" providerId="AD" clId="Web-{25FE3F79-F6C0-44A3-F0D6-AEABD8566C19}" dt="2026-03-10T09:33:12.328" v="85"/>
        <pc:sldMkLst>
          <pc:docMk/>
          <pc:sldMk cId="0" sldId="360"/>
        </pc:sldMkLst>
        <pc:graphicFrameChg chg="mod modGraphic">
          <ac:chgData name="Monika Nowicka" userId="S::mono@agh.edu.pl::2ca166a0-0f8d-4ad5-a202-e327160dc63b" providerId="AD" clId="Web-{25FE3F79-F6C0-44A3-F0D6-AEABD8566C19}" dt="2026-03-10T09:33:12.328" v="85"/>
          <ac:graphicFrameMkLst>
            <pc:docMk/>
            <pc:sldMk cId="0" sldId="360"/>
            <ac:graphicFrameMk id="2" creationId="{17E700CF-F8AB-1830-68E3-D9E24B6D0B21}"/>
          </ac:graphicFrameMkLst>
        </pc:graphicFrameChg>
      </pc:sldChg>
      <pc:sldChg chg="modSp">
        <pc:chgData name="Monika Nowicka" userId="S::mono@agh.edu.pl::2ca166a0-0f8d-4ad5-a202-e327160dc63b" providerId="AD" clId="Web-{25FE3F79-F6C0-44A3-F0D6-AEABD8566C19}" dt="2026-03-10T08:51:26.682" v="2" actId="20577"/>
        <pc:sldMkLst>
          <pc:docMk/>
          <pc:sldMk cId="0" sldId="361"/>
        </pc:sldMkLst>
        <pc:spChg chg="mod">
          <ac:chgData name="Monika Nowicka" userId="S::mono@agh.edu.pl::2ca166a0-0f8d-4ad5-a202-e327160dc63b" providerId="AD" clId="Web-{25FE3F79-F6C0-44A3-F0D6-AEABD8566C19}" dt="2026-03-10T08:51:26.682" v="2" actId="20577"/>
          <ac:spMkLst>
            <pc:docMk/>
            <pc:sldMk cId="0" sldId="361"/>
            <ac:spMk id="5122" creationId="{9B1BD585-E29C-4CD2-B80E-47B620FAC3AA}"/>
          </ac:spMkLst>
        </pc:spChg>
      </pc:sldChg>
      <pc:sldChg chg="modSp">
        <pc:chgData name="Monika Nowicka" userId="S::mono@agh.edu.pl::2ca166a0-0f8d-4ad5-a202-e327160dc63b" providerId="AD" clId="Web-{25FE3F79-F6C0-44A3-F0D6-AEABD8566C19}" dt="2026-03-10T08:56:10.043" v="10" actId="1076"/>
        <pc:sldMkLst>
          <pc:docMk/>
          <pc:sldMk cId="817387125" sldId="371"/>
        </pc:sldMkLst>
        <pc:spChg chg="mod">
          <ac:chgData name="Monika Nowicka" userId="S::mono@agh.edu.pl::2ca166a0-0f8d-4ad5-a202-e327160dc63b" providerId="AD" clId="Web-{25FE3F79-F6C0-44A3-F0D6-AEABD8566C19}" dt="2026-03-10T08:55:54.043" v="8" actId="14100"/>
          <ac:spMkLst>
            <pc:docMk/>
            <pc:sldMk cId="817387125" sldId="371"/>
            <ac:spMk id="5" creationId="{3F12C5A4-0FDC-4531-9AAB-5ADF403FCC2E}"/>
          </ac:spMkLst>
        </pc:spChg>
        <pc:graphicFrameChg chg="mod modGraphic">
          <ac:chgData name="Monika Nowicka" userId="S::mono@agh.edu.pl::2ca166a0-0f8d-4ad5-a202-e327160dc63b" providerId="AD" clId="Web-{25FE3F79-F6C0-44A3-F0D6-AEABD8566C19}" dt="2026-03-10T08:56:10.043" v="10" actId="1076"/>
          <ac:graphicFrameMkLst>
            <pc:docMk/>
            <pc:sldMk cId="817387125" sldId="371"/>
            <ac:graphicFrameMk id="4" creationId="{5A9117B5-D62D-4790-8108-C04ED35F50F9}"/>
          </ac:graphicFrameMkLst>
        </pc:graphicFrameChg>
      </pc:sldChg>
      <pc:sldChg chg="modSp">
        <pc:chgData name="Monika Nowicka" userId="S::mono@agh.edu.pl::2ca166a0-0f8d-4ad5-a202-e327160dc63b" providerId="AD" clId="Web-{25FE3F79-F6C0-44A3-F0D6-AEABD8566C19}" dt="2026-03-10T09:30:06.700" v="80" actId="20577"/>
        <pc:sldMkLst>
          <pc:docMk/>
          <pc:sldMk cId="3093385600" sldId="374"/>
        </pc:sldMkLst>
        <pc:spChg chg="mod">
          <ac:chgData name="Monika Nowicka" userId="S::mono@agh.edu.pl::2ca166a0-0f8d-4ad5-a202-e327160dc63b" providerId="AD" clId="Web-{25FE3F79-F6C0-44A3-F0D6-AEABD8566C19}" dt="2026-03-10T09:30:06.700" v="80" actId="20577"/>
          <ac:spMkLst>
            <pc:docMk/>
            <pc:sldMk cId="3093385600" sldId="374"/>
            <ac:spMk id="4" creationId="{9BAB4D84-02FB-4B0F-B316-468E46A581CC}"/>
          </ac:spMkLst>
        </pc:spChg>
        <pc:picChg chg="mod">
          <ac:chgData name="Monika Nowicka" userId="S::mono@agh.edu.pl::2ca166a0-0f8d-4ad5-a202-e327160dc63b" providerId="AD" clId="Web-{25FE3F79-F6C0-44A3-F0D6-AEABD8566C19}" dt="2026-03-10T08:58:09.942" v="13" actId="1076"/>
          <ac:picMkLst>
            <pc:docMk/>
            <pc:sldMk cId="3093385600" sldId="374"/>
            <ac:picMk id="5" creationId="{6959373E-60E1-421D-A0E8-3D057CB13404}"/>
          </ac:picMkLst>
        </pc:picChg>
        <pc:picChg chg="mod">
          <ac:chgData name="Monika Nowicka" userId="S::mono@agh.edu.pl::2ca166a0-0f8d-4ad5-a202-e327160dc63b" providerId="AD" clId="Web-{25FE3F79-F6C0-44A3-F0D6-AEABD8566C19}" dt="2026-03-10T08:58:05.629" v="12" actId="1076"/>
          <ac:picMkLst>
            <pc:docMk/>
            <pc:sldMk cId="3093385600" sldId="374"/>
            <ac:picMk id="6" creationId="{87D003BB-2C82-41D5-BF2E-85108D395BBA}"/>
          </ac:picMkLst>
        </pc:picChg>
      </pc:sldChg>
      <pc:sldChg chg="modSp">
        <pc:chgData name="Monika Nowicka" userId="S::mono@agh.edu.pl::2ca166a0-0f8d-4ad5-a202-e327160dc63b" providerId="AD" clId="Web-{25FE3F79-F6C0-44A3-F0D6-AEABD8566C19}" dt="2026-03-10T09:29:13.872" v="78" actId="20577"/>
        <pc:sldMkLst>
          <pc:docMk/>
          <pc:sldMk cId="944156065" sldId="378"/>
        </pc:sldMkLst>
        <pc:spChg chg="mod">
          <ac:chgData name="Monika Nowicka" userId="S::mono@agh.edu.pl::2ca166a0-0f8d-4ad5-a202-e327160dc63b" providerId="AD" clId="Web-{25FE3F79-F6C0-44A3-F0D6-AEABD8566C19}" dt="2026-03-10T09:29:13.872" v="78" actId="20577"/>
          <ac:spMkLst>
            <pc:docMk/>
            <pc:sldMk cId="944156065" sldId="378"/>
            <ac:spMk id="6147" creationId="{9C09EA9C-5F64-6332-EA64-1BD3BBD7CCD4}"/>
          </ac:spMkLst>
        </pc:spChg>
      </pc:sldChg>
      <pc:sldChg chg="modSp">
        <pc:chgData name="Monika Nowicka" userId="S::mono@agh.edu.pl::2ca166a0-0f8d-4ad5-a202-e327160dc63b" providerId="AD" clId="Web-{25FE3F79-F6C0-44A3-F0D6-AEABD8566C19}" dt="2026-03-10T09:25:40.728" v="73" actId="20577"/>
        <pc:sldMkLst>
          <pc:docMk/>
          <pc:sldMk cId="2917671506" sldId="379"/>
        </pc:sldMkLst>
        <pc:spChg chg="mod">
          <ac:chgData name="Monika Nowicka" userId="S::mono@agh.edu.pl::2ca166a0-0f8d-4ad5-a202-e327160dc63b" providerId="AD" clId="Web-{25FE3F79-F6C0-44A3-F0D6-AEABD8566C19}" dt="2026-03-10T09:25:40.728" v="73" actId="20577"/>
          <ac:spMkLst>
            <pc:docMk/>
            <pc:sldMk cId="2917671506" sldId="379"/>
            <ac:spMk id="4" creationId="{5BC01CAF-1D0F-4D78-A3E8-35260F5A02D6}"/>
          </ac:spMkLst>
        </pc:spChg>
      </pc:sldChg>
    </pc:docChg>
  </pc:docChgLst>
  <pc:docChgLst>
    <pc:chgData name="Nikola Chudyka" userId="S::nchudyka@agh.edu.pl::d6b9e8e3-5ef0-4153-bd4f-4c6a9c3d86bd" providerId="AD" clId="Web-{62E1563A-48D0-4756-5025-B446DACBAF19}"/>
    <pc:docChg chg="modSld">
      <pc:chgData name="Nikola Chudyka" userId="S::nchudyka@agh.edu.pl::d6b9e8e3-5ef0-4153-bd4f-4c6a9c3d86bd" providerId="AD" clId="Web-{62E1563A-48D0-4756-5025-B446DACBAF19}" dt="2026-03-11T11:49:03.675" v="10" actId="20577"/>
      <pc:docMkLst>
        <pc:docMk/>
      </pc:docMkLst>
      <pc:sldChg chg="modSp">
        <pc:chgData name="Nikola Chudyka" userId="S::nchudyka@agh.edu.pl::d6b9e8e3-5ef0-4153-bd4f-4c6a9c3d86bd" providerId="AD" clId="Web-{62E1563A-48D0-4756-5025-B446DACBAF19}" dt="2026-03-11T11:49:03.675" v="10" actId="20577"/>
        <pc:sldMkLst>
          <pc:docMk/>
          <pc:sldMk cId="0" sldId="355"/>
        </pc:sldMkLst>
        <pc:spChg chg="mod">
          <ac:chgData name="Nikola Chudyka" userId="S::nchudyka@agh.edu.pl::d6b9e8e3-5ef0-4153-bd4f-4c6a9c3d86bd" providerId="AD" clId="Web-{62E1563A-48D0-4756-5025-B446DACBAF19}" dt="2026-03-11T11:49:03.675" v="10" actId="20577"/>
          <ac:spMkLst>
            <pc:docMk/>
            <pc:sldMk cId="0" sldId="355"/>
            <ac:spMk id="24579" creationId="{87FA6A34-BBC0-4919-8BD2-83A1BC031D0A}"/>
          </ac:spMkLst>
        </pc:spChg>
      </pc:sldChg>
      <pc:sldChg chg="modSp">
        <pc:chgData name="Nikola Chudyka" userId="S::nchudyka@agh.edu.pl::d6b9e8e3-5ef0-4153-bd4f-4c6a9c3d86bd" providerId="AD" clId="Web-{62E1563A-48D0-4756-5025-B446DACBAF19}" dt="2026-03-11T11:47:05.487" v="8" actId="20577"/>
        <pc:sldMkLst>
          <pc:docMk/>
          <pc:sldMk cId="0" sldId="356"/>
        </pc:sldMkLst>
        <pc:spChg chg="mod">
          <ac:chgData name="Nikola Chudyka" userId="S::nchudyka@agh.edu.pl::d6b9e8e3-5ef0-4153-bd4f-4c6a9c3d86bd" providerId="AD" clId="Web-{62E1563A-48D0-4756-5025-B446DACBAF19}" dt="2026-03-11T11:47:05.487" v="8" actId="20577"/>
          <ac:spMkLst>
            <pc:docMk/>
            <pc:sldMk cId="0" sldId="356"/>
            <ac:spMk id="4098" creationId="{0F656949-85C8-4587-BEE3-169F786B04C9}"/>
          </ac:spMkLst>
        </pc:spChg>
      </pc:sldChg>
      <pc:sldChg chg="modSp">
        <pc:chgData name="Nikola Chudyka" userId="S::nchudyka@agh.edu.pl::d6b9e8e3-5ef0-4153-bd4f-4c6a9c3d86bd" providerId="AD" clId="Web-{62E1563A-48D0-4756-5025-B446DACBAF19}" dt="2026-03-11T07:55:57.729" v="5"/>
        <pc:sldMkLst>
          <pc:docMk/>
          <pc:sldMk cId="817387125" sldId="371"/>
        </pc:sldMkLst>
        <pc:graphicFrameChg chg="mod modGraphic">
          <ac:chgData name="Nikola Chudyka" userId="S::nchudyka@agh.edu.pl::d6b9e8e3-5ef0-4153-bd4f-4c6a9c3d86bd" providerId="AD" clId="Web-{62E1563A-48D0-4756-5025-B446DACBAF19}" dt="2026-03-11T07:55:57.729" v="5"/>
          <ac:graphicFrameMkLst>
            <pc:docMk/>
            <pc:sldMk cId="817387125" sldId="371"/>
            <ac:graphicFrameMk id="4" creationId="{5A9117B5-D62D-4790-8108-C04ED35F50F9}"/>
          </ac:graphicFrameMkLst>
        </pc:graphicFrameChg>
      </pc:sldChg>
    </pc:docChg>
  </pc:docChgLst>
  <pc:docChgLst>
    <pc:chgData name="Sylwia Cygan-Korecka" userId="S::scygan@agh.edu.pl::3748209b-dfe3-4b3f-9cc6-fea3d4a9752d" providerId="AD" clId="Web-{F743C6DC-8CB5-44DD-9551-0046124C5096}"/>
    <pc:docChg chg="delSld modSld">
      <pc:chgData name="Sylwia Cygan-Korecka" userId="S::scygan@agh.edu.pl::3748209b-dfe3-4b3f-9cc6-fea3d4a9752d" providerId="AD" clId="Web-{F743C6DC-8CB5-44DD-9551-0046124C5096}" dt="2026-03-10T09:36:35.675" v="79"/>
      <pc:docMkLst>
        <pc:docMk/>
      </pc:docMkLst>
      <pc:sldChg chg="modSp">
        <pc:chgData name="Sylwia Cygan-Korecka" userId="S::scygan@agh.edu.pl::3748209b-dfe3-4b3f-9cc6-fea3d4a9752d" providerId="AD" clId="Web-{F743C6DC-8CB5-44DD-9551-0046124C5096}" dt="2026-03-10T07:58:48.310" v="0" actId="20577"/>
        <pc:sldMkLst>
          <pc:docMk/>
          <pc:sldMk cId="0" sldId="256"/>
        </pc:sldMkLst>
        <pc:spChg chg="mod">
          <ac:chgData name="Sylwia Cygan-Korecka" userId="S::scygan@agh.edu.pl::3748209b-dfe3-4b3f-9cc6-fea3d4a9752d" providerId="AD" clId="Web-{F743C6DC-8CB5-44DD-9551-0046124C5096}" dt="2026-03-10T07:58:48.310" v="0" actId="20577"/>
          <ac:spMkLst>
            <pc:docMk/>
            <pc:sldMk cId="0" sldId="256"/>
            <ac:spMk id="3075" creationId="{5BEB7446-F222-49D2-B72B-ACD92477C8BF}"/>
          </ac:spMkLst>
        </pc:spChg>
      </pc:sldChg>
      <pc:sldChg chg="addSp delSp modSp">
        <pc:chgData name="Sylwia Cygan-Korecka" userId="S::scygan@agh.edu.pl::3748209b-dfe3-4b3f-9cc6-fea3d4a9752d" providerId="AD" clId="Web-{F743C6DC-8CB5-44DD-9551-0046124C5096}" dt="2026-03-10T09:30:06.700" v="73" actId="14100"/>
        <pc:sldMkLst>
          <pc:docMk/>
          <pc:sldMk cId="0" sldId="318"/>
        </pc:sldMkLst>
        <pc:spChg chg="mod">
          <ac:chgData name="Sylwia Cygan-Korecka" userId="S::scygan@agh.edu.pl::3748209b-dfe3-4b3f-9cc6-fea3d4a9752d" providerId="AD" clId="Web-{F743C6DC-8CB5-44DD-9551-0046124C5096}" dt="2026-03-10T09:28:20.871" v="70" actId="20577"/>
          <ac:spMkLst>
            <pc:docMk/>
            <pc:sldMk cId="0" sldId="318"/>
            <ac:spMk id="11266" creationId="{77FC5F37-7D9A-6FB2-680F-D31F0B19AA03}"/>
          </ac:spMkLst>
        </pc:spChg>
        <pc:picChg chg="add mod">
          <ac:chgData name="Sylwia Cygan-Korecka" userId="S::scygan@agh.edu.pl::3748209b-dfe3-4b3f-9cc6-fea3d4a9752d" providerId="AD" clId="Web-{F743C6DC-8CB5-44DD-9551-0046124C5096}" dt="2026-03-10T09:30:06.700" v="73" actId="14100"/>
          <ac:picMkLst>
            <pc:docMk/>
            <pc:sldMk cId="0" sldId="318"/>
            <ac:picMk id="2" creationId="{3B75F103-3A18-0CB3-954C-A87EE7E0E9AD}"/>
          </ac:picMkLst>
        </pc:picChg>
        <pc:picChg chg="del">
          <ac:chgData name="Sylwia Cygan-Korecka" userId="S::scygan@agh.edu.pl::3748209b-dfe3-4b3f-9cc6-fea3d4a9752d" providerId="AD" clId="Web-{F743C6DC-8CB5-44DD-9551-0046124C5096}" dt="2026-03-10T09:13:32.581" v="5"/>
          <ac:picMkLst>
            <pc:docMk/>
            <pc:sldMk cId="0" sldId="318"/>
            <ac:picMk id="8195" creationId="{71D52524-EAB8-4D33-8AD9-5508D28FC6A0}"/>
          </ac:picMkLst>
        </pc:picChg>
      </pc:sldChg>
      <pc:sldChg chg="modSp">
        <pc:chgData name="Sylwia Cygan-Korecka" userId="S::scygan@agh.edu.pl::3748209b-dfe3-4b3f-9cc6-fea3d4a9752d" providerId="AD" clId="Web-{F743C6DC-8CB5-44DD-9551-0046124C5096}" dt="2026-03-10T09:17:01.554" v="23" actId="20577"/>
        <pc:sldMkLst>
          <pc:docMk/>
          <pc:sldMk cId="3754298744" sldId="321"/>
        </pc:sldMkLst>
        <pc:spChg chg="mod">
          <ac:chgData name="Sylwia Cygan-Korecka" userId="S::scygan@agh.edu.pl::3748209b-dfe3-4b3f-9cc6-fea3d4a9752d" providerId="AD" clId="Web-{F743C6DC-8CB5-44DD-9551-0046124C5096}" dt="2026-03-10T09:17:01.554" v="23" actId="20577"/>
          <ac:spMkLst>
            <pc:docMk/>
            <pc:sldMk cId="3754298744" sldId="321"/>
            <ac:spMk id="6147" creationId="{9C09EA9C-5F64-6332-EA64-1BD3BBD7CCD4}"/>
          </ac:spMkLst>
        </pc:spChg>
      </pc:sldChg>
      <pc:sldChg chg="modSp">
        <pc:chgData name="Sylwia Cygan-Korecka" userId="S::scygan@agh.edu.pl::3748209b-dfe3-4b3f-9cc6-fea3d4a9752d" providerId="AD" clId="Web-{F743C6DC-8CB5-44DD-9551-0046124C5096}" dt="2026-03-10T09:17:29.727" v="27" actId="20577"/>
        <pc:sldMkLst>
          <pc:docMk/>
          <pc:sldMk cId="0" sldId="355"/>
        </pc:sldMkLst>
        <pc:spChg chg="mod">
          <ac:chgData name="Sylwia Cygan-Korecka" userId="S::scygan@agh.edu.pl::3748209b-dfe3-4b3f-9cc6-fea3d4a9752d" providerId="AD" clId="Web-{F743C6DC-8CB5-44DD-9551-0046124C5096}" dt="2026-03-10T09:17:29.727" v="27" actId="20577"/>
          <ac:spMkLst>
            <pc:docMk/>
            <pc:sldMk cId="0" sldId="355"/>
            <ac:spMk id="24579" creationId="{87FA6A34-BBC0-4919-8BD2-83A1BC031D0A}"/>
          </ac:spMkLst>
        </pc:spChg>
      </pc:sldChg>
      <pc:sldChg chg="modSp">
        <pc:chgData name="Sylwia Cygan-Korecka" userId="S::scygan@agh.edu.pl::3748209b-dfe3-4b3f-9cc6-fea3d4a9752d" providerId="AD" clId="Web-{F743C6DC-8CB5-44DD-9551-0046124C5096}" dt="2026-03-10T08:03:50.888" v="3" actId="20577"/>
        <pc:sldMkLst>
          <pc:docMk/>
          <pc:sldMk cId="4018958092" sldId="358"/>
        </pc:sldMkLst>
        <pc:spChg chg="mod">
          <ac:chgData name="Sylwia Cygan-Korecka" userId="S::scygan@agh.edu.pl::3748209b-dfe3-4b3f-9cc6-fea3d4a9752d" providerId="AD" clId="Web-{F743C6DC-8CB5-44DD-9551-0046124C5096}" dt="2026-03-10T08:03:50.888" v="3" actId="20577"/>
          <ac:spMkLst>
            <pc:docMk/>
            <pc:sldMk cId="4018958092" sldId="358"/>
            <ac:spMk id="27650" creationId="{71643610-FED3-457F-8276-B2EA5D84BA4C}"/>
          </ac:spMkLst>
        </pc:spChg>
      </pc:sldChg>
      <pc:sldChg chg="modSp">
        <pc:chgData name="Sylwia Cygan-Korecka" userId="S::scygan@agh.edu.pl::3748209b-dfe3-4b3f-9cc6-fea3d4a9752d" providerId="AD" clId="Web-{F743C6DC-8CB5-44DD-9551-0046124C5096}" dt="2026-03-10T09:36:35.675" v="79"/>
        <pc:sldMkLst>
          <pc:docMk/>
          <pc:sldMk cId="0" sldId="360"/>
        </pc:sldMkLst>
        <pc:graphicFrameChg chg="modGraphic">
          <ac:chgData name="Sylwia Cygan-Korecka" userId="S::scygan@agh.edu.pl::3748209b-dfe3-4b3f-9cc6-fea3d4a9752d" providerId="AD" clId="Web-{F743C6DC-8CB5-44DD-9551-0046124C5096}" dt="2026-03-10T09:36:35.675" v="79"/>
          <ac:graphicFrameMkLst>
            <pc:docMk/>
            <pc:sldMk cId="0" sldId="360"/>
            <ac:graphicFrameMk id="2" creationId="{17E700CF-F8AB-1830-68E3-D9E24B6D0B21}"/>
          </ac:graphicFrameMkLst>
        </pc:graphicFrameChg>
      </pc:sldChg>
      <pc:sldChg chg="modSp">
        <pc:chgData name="Sylwia Cygan-Korecka" userId="S::scygan@agh.edu.pl::3748209b-dfe3-4b3f-9cc6-fea3d4a9752d" providerId="AD" clId="Web-{F743C6DC-8CB5-44DD-9551-0046124C5096}" dt="2026-03-10T09:13:22.112" v="4"/>
        <pc:sldMkLst>
          <pc:docMk/>
          <pc:sldMk cId="0" sldId="361"/>
        </pc:sldMkLst>
        <pc:spChg chg="mod">
          <ac:chgData name="Sylwia Cygan-Korecka" userId="S::scygan@agh.edu.pl::3748209b-dfe3-4b3f-9cc6-fea3d4a9752d" providerId="AD" clId="Web-{F743C6DC-8CB5-44DD-9551-0046124C5096}" dt="2026-03-10T09:13:22.112" v="4"/>
          <ac:spMkLst>
            <pc:docMk/>
            <pc:sldMk cId="0" sldId="361"/>
            <ac:spMk id="5122" creationId="{9B1BD585-E29C-4CD2-B80E-47B620FAC3AA}"/>
          </ac:spMkLst>
        </pc:spChg>
      </pc:sldChg>
      <pc:sldChg chg="del">
        <pc:chgData name="Sylwia Cygan-Korecka" userId="S::scygan@agh.edu.pl::3748209b-dfe3-4b3f-9cc6-fea3d4a9752d" providerId="AD" clId="Web-{F743C6DC-8CB5-44DD-9551-0046124C5096}" dt="2026-03-10T09:27:23.105" v="28"/>
        <pc:sldMkLst>
          <pc:docMk/>
          <pc:sldMk cId="0" sldId="366"/>
        </pc:sldMkLst>
      </pc:sldChg>
    </pc:docChg>
  </pc:docChgLst>
  <pc:docChgLst>
    <pc:chgData name="Sylwia Cygan-Korecka" userId="S::scygan@agh.edu.pl::3748209b-dfe3-4b3f-9cc6-fea3d4a9752d" providerId="AD" clId="Web-{D37CE68B-9ED2-43DE-B1CC-8EC3706E668D}"/>
    <pc:docChg chg="addSld modSld">
      <pc:chgData name="Sylwia Cygan-Korecka" userId="S::scygan@agh.edu.pl::3748209b-dfe3-4b3f-9cc6-fea3d4a9752d" providerId="AD" clId="Web-{D37CE68B-9ED2-43DE-B1CC-8EC3706E668D}" dt="2026-03-11T10:32:56.563" v="287" actId="20577"/>
      <pc:docMkLst>
        <pc:docMk/>
      </pc:docMkLst>
      <pc:sldChg chg="addSp delSp modSp">
        <pc:chgData name="Sylwia Cygan-Korecka" userId="S::scygan@agh.edu.pl::3748209b-dfe3-4b3f-9cc6-fea3d4a9752d" providerId="AD" clId="Web-{D37CE68B-9ED2-43DE-B1CC-8EC3706E668D}" dt="2026-03-11T07:51:47.026" v="41" actId="1076"/>
        <pc:sldMkLst>
          <pc:docMk/>
          <pc:sldMk cId="0" sldId="318"/>
        </pc:sldMkLst>
        <pc:spChg chg="mod">
          <ac:chgData name="Sylwia Cygan-Korecka" userId="S::scygan@agh.edu.pl::3748209b-dfe3-4b3f-9cc6-fea3d4a9752d" providerId="AD" clId="Web-{D37CE68B-9ED2-43DE-B1CC-8EC3706E668D}" dt="2026-03-11T07:51:47.026" v="41" actId="1076"/>
          <ac:spMkLst>
            <pc:docMk/>
            <pc:sldMk cId="0" sldId="318"/>
            <ac:spMk id="11266" creationId="{77FC5F37-7D9A-6FB2-680F-D31F0B19AA03}"/>
          </ac:spMkLst>
        </pc:spChg>
        <pc:picChg chg="del">
          <ac:chgData name="Sylwia Cygan-Korecka" userId="S::scygan@agh.edu.pl::3748209b-dfe3-4b3f-9cc6-fea3d4a9752d" providerId="AD" clId="Web-{D37CE68B-9ED2-43DE-B1CC-8EC3706E668D}" dt="2026-03-11T07:49:20.088" v="34"/>
          <ac:picMkLst>
            <pc:docMk/>
            <pc:sldMk cId="0" sldId="318"/>
            <ac:picMk id="2" creationId="{3B75F103-3A18-0CB3-954C-A87EE7E0E9AD}"/>
          </ac:picMkLst>
        </pc:picChg>
        <pc:picChg chg="add mod">
          <ac:chgData name="Sylwia Cygan-Korecka" userId="S::scygan@agh.edu.pl::3748209b-dfe3-4b3f-9cc6-fea3d4a9752d" providerId="AD" clId="Web-{D37CE68B-9ED2-43DE-B1CC-8EC3706E668D}" dt="2026-03-11T07:51:43.260" v="40" actId="14100"/>
          <ac:picMkLst>
            <pc:docMk/>
            <pc:sldMk cId="0" sldId="318"/>
            <ac:picMk id="3" creationId="{A662417E-A645-FBA6-75A6-98525EBDB0E7}"/>
          </ac:picMkLst>
        </pc:picChg>
      </pc:sldChg>
      <pc:sldChg chg="modSp">
        <pc:chgData name="Sylwia Cygan-Korecka" userId="S::scygan@agh.edu.pl::3748209b-dfe3-4b3f-9cc6-fea3d4a9752d" providerId="AD" clId="Web-{D37CE68B-9ED2-43DE-B1CC-8EC3706E668D}" dt="2026-03-11T08:56:36.682" v="218" actId="20577"/>
        <pc:sldMkLst>
          <pc:docMk/>
          <pc:sldMk cId="0" sldId="356"/>
        </pc:sldMkLst>
        <pc:spChg chg="mod">
          <ac:chgData name="Sylwia Cygan-Korecka" userId="S::scygan@agh.edu.pl::3748209b-dfe3-4b3f-9cc6-fea3d4a9752d" providerId="AD" clId="Web-{D37CE68B-9ED2-43DE-B1CC-8EC3706E668D}" dt="2026-03-11T08:56:36.682" v="218" actId="20577"/>
          <ac:spMkLst>
            <pc:docMk/>
            <pc:sldMk cId="0" sldId="356"/>
            <ac:spMk id="4098" creationId="{0F656949-85C8-4587-BEE3-169F786B04C9}"/>
          </ac:spMkLst>
        </pc:spChg>
      </pc:sldChg>
      <pc:sldChg chg="modSp">
        <pc:chgData name="Sylwia Cygan-Korecka" userId="S::scygan@agh.edu.pl::3748209b-dfe3-4b3f-9cc6-fea3d4a9752d" providerId="AD" clId="Web-{D37CE68B-9ED2-43DE-B1CC-8EC3706E668D}" dt="2026-03-11T08:00:08.754" v="180"/>
        <pc:sldMkLst>
          <pc:docMk/>
          <pc:sldMk cId="817387125" sldId="371"/>
        </pc:sldMkLst>
        <pc:spChg chg="mod">
          <ac:chgData name="Sylwia Cygan-Korecka" userId="S::scygan@agh.edu.pl::3748209b-dfe3-4b3f-9cc6-fea3d4a9752d" providerId="AD" clId="Web-{D37CE68B-9ED2-43DE-B1CC-8EC3706E668D}" dt="2026-03-11T07:52:21.230" v="108" actId="1076"/>
          <ac:spMkLst>
            <pc:docMk/>
            <pc:sldMk cId="817387125" sldId="371"/>
            <ac:spMk id="5" creationId="{3F12C5A4-0FDC-4531-9AAB-5ADF403FCC2E}"/>
          </ac:spMkLst>
        </pc:spChg>
        <pc:graphicFrameChg chg="mod modGraphic">
          <ac:chgData name="Sylwia Cygan-Korecka" userId="S::scygan@agh.edu.pl::3748209b-dfe3-4b3f-9cc6-fea3d4a9752d" providerId="AD" clId="Web-{D37CE68B-9ED2-43DE-B1CC-8EC3706E668D}" dt="2026-03-11T08:00:08.754" v="180"/>
          <ac:graphicFrameMkLst>
            <pc:docMk/>
            <pc:sldMk cId="817387125" sldId="371"/>
            <ac:graphicFrameMk id="4" creationId="{5A9117B5-D62D-4790-8108-C04ED35F50F9}"/>
          </ac:graphicFrameMkLst>
        </pc:graphicFrameChg>
      </pc:sldChg>
      <pc:sldChg chg="modSp">
        <pc:chgData name="Sylwia Cygan-Korecka" userId="S::scygan@agh.edu.pl::3748209b-dfe3-4b3f-9cc6-fea3d4a9752d" providerId="AD" clId="Web-{D37CE68B-9ED2-43DE-B1CC-8EC3706E668D}" dt="2026-03-11T10:32:56.563" v="287" actId="20577"/>
        <pc:sldMkLst>
          <pc:docMk/>
          <pc:sldMk cId="944156065" sldId="378"/>
        </pc:sldMkLst>
        <pc:spChg chg="mod">
          <ac:chgData name="Sylwia Cygan-Korecka" userId="S::scygan@agh.edu.pl::3748209b-dfe3-4b3f-9cc6-fea3d4a9752d" providerId="AD" clId="Web-{D37CE68B-9ED2-43DE-B1CC-8EC3706E668D}" dt="2026-03-11T10:32:56.563" v="287" actId="20577"/>
          <ac:spMkLst>
            <pc:docMk/>
            <pc:sldMk cId="944156065" sldId="378"/>
            <ac:spMk id="6147" creationId="{9C09EA9C-5F64-6332-EA64-1BD3BBD7CCD4}"/>
          </ac:spMkLst>
        </pc:spChg>
      </pc:sldChg>
      <pc:sldChg chg="addSp delSp modSp new">
        <pc:chgData name="Sylwia Cygan-Korecka" userId="S::scygan@agh.edu.pl::3748209b-dfe3-4b3f-9cc6-fea3d4a9752d" providerId="AD" clId="Web-{D37CE68B-9ED2-43DE-B1CC-8EC3706E668D}" dt="2026-03-11T08:36:39.158" v="206" actId="20577"/>
        <pc:sldMkLst>
          <pc:docMk/>
          <pc:sldMk cId="566025643" sldId="382"/>
        </pc:sldMkLst>
        <pc:spChg chg="del">
          <ac:chgData name="Sylwia Cygan-Korecka" userId="S::scygan@agh.edu.pl::3748209b-dfe3-4b3f-9cc6-fea3d4a9752d" providerId="AD" clId="Web-{D37CE68B-9ED2-43DE-B1CC-8EC3706E668D}" dt="2026-03-11T07:44:06.336" v="32"/>
          <ac:spMkLst>
            <pc:docMk/>
            <pc:sldMk cId="566025643" sldId="382"/>
            <ac:spMk id="2" creationId="{9B6620BA-1C01-8173-F29C-E3F8DF12A5D3}"/>
          </ac:spMkLst>
        </pc:spChg>
        <pc:spChg chg="del mod">
          <ac:chgData name="Sylwia Cygan-Korecka" userId="S::scygan@agh.edu.pl::3748209b-dfe3-4b3f-9cc6-fea3d4a9752d" providerId="AD" clId="Web-{D37CE68B-9ED2-43DE-B1CC-8EC3706E668D}" dt="2026-03-11T08:34:34.778" v="182"/>
          <ac:spMkLst>
            <pc:docMk/>
            <pc:sldMk cId="566025643" sldId="382"/>
            <ac:spMk id="3" creationId="{8702FEF7-10D0-338B-D5FE-C69DF0819918}"/>
          </ac:spMkLst>
        </pc:spChg>
        <pc:spChg chg="add del mod">
          <ac:chgData name="Sylwia Cygan-Korecka" userId="S::scygan@agh.edu.pl::3748209b-dfe3-4b3f-9cc6-fea3d4a9752d" providerId="AD" clId="Web-{D37CE68B-9ED2-43DE-B1CC-8EC3706E668D}" dt="2026-03-11T08:34:42.592" v="184"/>
          <ac:spMkLst>
            <pc:docMk/>
            <pc:sldMk cId="566025643" sldId="382"/>
            <ac:spMk id="4" creationId="{9A9DFBE7-63B7-9047-3735-0827DD82704E}"/>
          </ac:spMkLst>
        </pc:spChg>
        <pc:spChg chg="add del mod">
          <ac:chgData name="Sylwia Cygan-Korecka" userId="S::scygan@agh.edu.pl::3748209b-dfe3-4b3f-9cc6-fea3d4a9752d" providerId="AD" clId="Web-{D37CE68B-9ED2-43DE-B1CC-8EC3706E668D}" dt="2026-03-11T08:34:52.437" v="187"/>
          <ac:spMkLst>
            <pc:docMk/>
            <pc:sldMk cId="566025643" sldId="382"/>
            <ac:spMk id="6" creationId="{83F4623E-C87E-9E31-FEDF-6114166E3634}"/>
          </ac:spMkLst>
        </pc:spChg>
        <pc:spChg chg="add mod">
          <ac:chgData name="Sylwia Cygan-Korecka" userId="S::scygan@agh.edu.pl::3748209b-dfe3-4b3f-9cc6-fea3d4a9752d" providerId="AD" clId="Web-{D37CE68B-9ED2-43DE-B1CC-8EC3706E668D}" dt="2026-03-11T08:36:39.158" v="206" actId="20577"/>
          <ac:spMkLst>
            <pc:docMk/>
            <pc:sldMk cId="566025643" sldId="382"/>
            <ac:spMk id="8" creationId="{08F3AAF6-4CFF-CC8B-F6D0-7373D28127D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D807CE25-C498-4A1B-B01F-A3D194B98D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0CEB4A57-E5D6-4E0F-B9EF-A6BE07DF7E82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l-PL" noProof="0">
                <a:sym typeface="Helvetica Neue" charset="0"/>
              </a:rPr>
              <a:t>Click to edit Master text styles</a:t>
            </a:r>
          </a:p>
          <a:p>
            <a:pPr lvl="1"/>
            <a:r>
              <a:rPr lang="en-US" altLang="pl-PL" noProof="0">
                <a:sym typeface="Helvetica Neue" charset="0"/>
              </a:rPr>
              <a:t>Second level</a:t>
            </a:r>
          </a:p>
          <a:p>
            <a:pPr lvl="2"/>
            <a:r>
              <a:rPr lang="en-US" altLang="pl-PL" noProof="0">
                <a:sym typeface="Helvetica Neue" charset="0"/>
              </a:rPr>
              <a:t>Third level</a:t>
            </a:r>
          </a:p>
          <a:p>
            <a:pPr lvl="3"/>
            <a:r>
              <a:rPr lang="en-US" altLang="pl-PL" noProof="0">
                <a:sym typeface="Helvetica Neue" charset="0"/>
              </a:rPr>
              <a:t>Fourth level</a:t>
            </a:r>
          </a:p>
          <a:p>
            <a:pPr lvl="4"/>
            <a:r>
              <a:rPr lang="en-US" altLang="pl-PL" noProof="0">
                <a:sym typeface="Helvetica Neue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1pPr>
    <a:lvl2pPr indent="2286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2pPr>
    <a:lvl3pPr indent="4572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3pPr>
    <a:lvl4pPr indent="6858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4pPr>
    <a:lvl5pPr indent="914400" algn="l" rtl="0" eaLnBrk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Helvetica Neue" charset="0"/>
        <a:ea typeface="Helvetica Neue" charset="0"/>
        <a:cs typeface="Helvetica Neue" charset="0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66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obrazu slajdu 1">
            <a:extLst>
              <a:ext uri="{FF2B5EF4-FFF2-40B4-BE49-F238E27FC236}">
                <a16:creationId xmlns:a16="http://schemas.microsoft.com/office/drawing/2014/main" id="{5EAABB40-9105-4004-A293-C79F3F9A21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3315" name="Symbol zastępczy notatek 2">
            <a:extLst>
              <a:ext uri="{FF2B5EF4-FFF2-40B4-BE49-F238E27FC236}">
                <a16:creationId xmlns:a16="http://schemas.microsoft.com/office/drawing/2014/main" id="{E88CC9B5-AD65-449A-94B6-5982F80A8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35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2613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4484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178" y="1236678"/>
            <a:ext cx="10075069" cy="2630781"/>
          </a:xfrm>
        </p:spPr>
        <p:txBody>
          <a:bodyPr anchor="b"/>
          <a:lstStyle>
            <a:lvl1pPr algn="ctr">
              <a:defRPr sz="661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178" y="3968912"/>
            <a:ext cx="10075069" cy="1824404"/>
          </a:xfrm>
        </p:spPr>
        <p:txBody>
          <a:bodyPr/>
          <a:lstStyle>
            <a:lvl1pPr marL="0" indent="0" algn="ctr">
              <a:buNone/>
              <a:defRPr sz="2644"/>
            </a:lvl1pPr>
            <a:lvl2pPr marL="503743" indent="0" algn="ctr">
              <a:buNone/>
              <a:defRPr sz="2204"/>
            </a:lvl2pPr>
            <a:lvl3pPr marL="1007486" indent="0" algn="ctr">
              <a:buNone/>
              <a:defRPr sz="1983"/>
            </a:lvl3pPr>
            <a:lvl4pPr marL="1511229" indent="0" algn="ctr">
              <a:buNone/>
              <a:defRPr sz="1763"/>
            </a:lvl4pPr>
            <a:lvl5pPr marL="2014972" indent="0" algn="ctr">
              <a:buNone/>
              <a:defRPr sz="1763"/>
            </a:lvl5pPr>
            <a:lvl6pPr marL="2518715" indent="0" algn="ctr">
              <a:buNone/>
              <a:defRPr sz="1763"/>
            </a:lvl6pPr>
            <a:lvl7pPr marL="3022458" indent="0" algn="ctr">
              <a:buNone/>
              <a:defRPr sz="1763"/>
            </a:lvl7pPr>
            <a:lvl8pPr marL="3526201" indent="0" algn="ctr">
              <a:buNone/>
              <a:defRPr sz="1763"/>
            </a:lvl8pPr>
            <a:lvl9pPr marL="4029944" indent="0" algn="ctr">
              <a:buNone/>
              <a:defRPr sz="1763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7A237A-794F-47D0-A265-54F95F60C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2E0CF-8AFE-4225-BDB6-60CDF8037B9D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9E079-4A49-4D6B-8E7A-4ED5B6FAD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290D4-AAEE-428A-A1F0-D915F45A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A2967-C18A-4814-BA2D-4DD3C889CE88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850318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FF6B1-DD41-4C58-98AE-FD9A25A5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7D322-767B-41F3-AA2C-1FFEF02493F9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F161C-C2BB-44FF-AD56-72B9510B3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193E0-EA62-4A06-A955-52ACAF362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381C03-E3F4-433C-93C2-DCD418429041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81095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3295" y="402314"/>
            <a:ext cx="2896582" cy="640378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548" y="402314"/>
            <a:ext cx="8521829" cy="640378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95BDB-707E-40CF-8663-80CA1FF1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474A2-6BA6-402E-847E-B6931E15E607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012BB-1788-473B-8FDC-4A594B8E9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BF14A-4EB6-48D5-9B5D-752EF3742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07E89-17A7-48B1-9D9B-9C0ED01D92D5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61161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FE6FC3-B235-466E-871B-B606C1FC2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D3C2B-1D73-45B9-904B-B7D330CBC8E9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AEB08-0E08-4099-B89A-AAB9A99B7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12427-1910-4454-B121-33D65A12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166BE-563E-43AD-B453-D22314CA3553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90177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51" y="1883878"/>
            <a:ext cx="11586329" cy="3143294"/>
          </a:xfrm>
        </p:spPr>
        <p:txBody>
          <a:bodyPr anchor="b"/>
          <a:lstStyle>
            <a:lvl1pPr>
              <a:defRPr sz="661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551" y="5056909"/>
            <a:ext cx="11586329" cy="1652984"/>
          </a:xfrm>
        </p:spPr>
        <p:txBody>
          <a:bodyPr/>
          <a:lstStyle>
            <a:lvl1pPr marL="0" indent="0">
              <a:buNone/>
              <a:defRPr sz="2644">
                <a:solidFill>
                  <a:schemeClr val="tx1">
                    <a:tint val="75000"/>
                  </a:schemeClr>
                </a:solidFill>
              </a:defRPr>
            </a:lvl1pPr>
            <a:lvl2pPr marL="503743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2pPr>
            <a:lvl3pPr marL="1007486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3pPr>
            <a:lvl4pPr marL="1511229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4pPr>
            <a:lvl5pPr marL="2014972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5pPr>
            <a:lvl6pPr marL="2518715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6pPr>
            <a:lvl7pPr marL="3022458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7pPr>
            <a:lvl8pPr marL="3526201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8pPr>
            <a:lvl9pPr marL="4029944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00121-2A1E-4A2B-82F3-C1C8718BC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B2B4B-8BC9-4268-A198-889A709421F6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FFF4F-E8F8-45F7-84D2-9E7D320D8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C69F9-C87E-49E7-85C2-2EC8834F9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2AC5A-A80C-4D66-970C-0A2F4C03D12A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965783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548" y="2011568"/>
            <a:ext cx="5709206" cy="47945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0671" y="2011568"/>
            <a:ext cx="5709206" cy="47945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9D38775-6AC0-40B8-8090-C746B061B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D9CC7-6F10-48AE-858B-38DFABF5B1A8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BA290BE-9C51-4C46-A25E-C5FCE2A2C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388899-724D-4A53-85A1-15EC0987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6239C-6D52-4409-91D0-87EAB143071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221923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298" y="402314"/>
            <a:ext cx="11586329" cy="146057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298" y="1852393"/>
            <a:ext cx="5682968" cy="907829"/>
          </a:xfrm>
        </p:spPr>
        <p:txBody>
          <a:bodyPr anchor="b"/>
          <a:lstStyle>
            <a:lvl1pPr marL="0" indent="0">
              <a:buNone/>
              <a:defRPr sz="2644" b="1"/>
            </a:lvl1pPr>
            <a:lvl2pPr marL="503743" indent="0">
              <a:buNone/>
              <a:defRPr sz="2204" b="1"/>
            </a:lvl2pPr>
            <a:lvl3pPr marL="1007486" indent="0">
              <a:buNone/>
              <a:defRPr sz="1983" b="1"/>
            </a:lvl3pPr>
            <a:lvl4pPr marL="1511229" indent="0">
              <a:buNone/>
              <a:defRPr sz="1763" b="1"/>
            </a:lvl4pPr>
            <a:lvl5pPr marL="2014972" indent="0">
              <a:buNone/>
              <a:defRPr sz="1763" b="1"/>
            </a:lvl5pPr>
            <a:lvl6pPr marL="2518715" indent="0">
              <a:buNone/>
              <a:defRPr sz="1763" b="1"/>
            </a:lvl6pPr>
            <a:lvl7pPr marL="3022458" indent="0">
              <a:buNone/>
              <a:defRPr sz="1763" b="1"/>
            </a:lvl7pPr>
            <a:lvl8pPr marL="3526201" indent="0">
              <a:buNone/>
              <a:defRPr sz="1763" b="1"/>
            </a:lvl8pPr>
            <a:lvl9pPr marL="4029944" indent="0">
              <a:buNone/>
              <a:defRPr sz="176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298" y="2760222"/>
            <a:ext cx="5682968" cy="405987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0672" y="1852393"/>
            <a:ext cx="5710955" cy="907829"/>
          </a:xfrm>
        </p:spPr>
        <p:txBody>
          <a:bodyPr anchor="b"/>
          <a:lstStyle>
            <a:lvl1pPr marL="0" indent="0">
              <a:buNone/>
              <a:defRPr sz="2644" b="1"/>
            </a:lvl1pPr>
            <a:lvl2pPr marL="503743" indent="0">
              <a:buNone/>
              <a:defRPr sz="2204" b="1"/>
            </a:lvl2pPr>
            <a:lvl3pPr marL="1007486" indent="0">
              <a:buNone/>
              <a:defRPr sz="1983" b="1"/>
            </a:lvl3pPr>
            <a:lvl4pPr marL="1511229" indent="0">
              <a:buNone/>
              <a:defRPr sz="1763" b="1"/>
            </a:lvl4pPr>
            <a:lvl5pPr marL="2014972" indent="0">
              <a:buNone/>
              <a:defRPr sz="1763" b="1"/>
            </a:lvl5pPr>
            <a:lvl6pPr marL="2518715" indent="0">
              <a:buNone/>
              <a:defRPr sz="1763" b="1"/>
            </a:lvl6pPr>
            <a:lvl7pPr marL="3022458" indent="0">
              <a:buNone/>
              <a:defRPr sz="1763" b="1"/>
            </a:lvl7pPr>
            <a:lvl8pPr marL="3526201" indent="0">
              <a:buNone/>
              <a:defRPr sz="1763" b="1"/>
            </a:lvl8pPr>
            <a:lvl9pPr marL="4029944" indent="0">
              <a:buNone/>
              <a:defRPr sz="176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0672" y="2760222"/>
            <a:ext cx="5710955" cy="405987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7AAC52F-5C20-4E8A-A1ED-EABFD47E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59911-E1C7-4A1F-AEB2-9400D3976AE3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7D2DE89-F10C-4DE9-9F26-514B9CA6F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BBD6BDE-1BE8-45D8-9DF7-710C6258B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2AE33-BF9D-427F-8CA6-A5D9E6E17EF4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367435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BF0FF98-E37E-4F05-9B6E-89D8514CC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184E0-2A6A-4B69-B130-A579FEA0CA80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6918C69-B5F6-4B71-9BF1-6E3DD32CB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F48EF53-17A0-494F-8CA7-CB2427CFD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19730-92C8-4BED-9DF7-0A7AFAB84B6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384094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67F3B21-0D59-4549-BD06-95CA4CD47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FE64C-EE84-46D5-9E62-E1ADAD1BBA1B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0695A64-4F40-416E-8996-440B53D87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E5AC612-57FC-428C-AF63-2E799FAF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EF399-D043-47B5-BF74-F2522E870DBB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65831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298" y="503767"/>
            <a:ext cx="4332629" cy="1763183"/>
          </a:xfrm>
        </p:spPr>
        <p:txBody>
          <a:bodyPr anchor="b"/>
          <a:lstStyle>
            <a:lvl1pPr>
              <a:defRPr sz="3526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0956" y="1087996"/>
            <a:ext cx="6800671" cy="5370013"/>
          </a:xfrm>
        </p:spPr>
        <p:txBody>
          <a:bodyPr/>
          <a:lstStyle>
            <a:lvl1pPr>
              <a:defRPr sz="3526"/>
            </a:lvl1pPr>
            <a:lvl2pPr>
              <a:defRPr sz="3085"/>
            </a:lvl2pPr>
            <a:lvl3pPr>
              <a:defRPr sz="2644"/>
            </a:lvl3pPr>
            <a:lvl4pPr>
              <a:defRPr sz="2204"/>
            </a:lvl4pPr>
            <a:lvl5pPr>
              <a:defRPr sz="2204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298" y="2266950"/>
            <a:ext cx="4332629" cy="4199805"/>
          </a:xfrm>
        </p:spPr>
        <p:txBody>
          <a:bodyPr/>
          <a:lstStyle>
            <a:lvl1pPr marL="0" indent="0">
              <a:buNone/>
              <a:defRPr sz="1763"/>
            </a:lvl1pPr>
            <a:lvl2pPr marL="503743" indent="0">
              <a:buNone/>
              <a:defRPr sz="1543"/>
            </a:lvl2pPr>
            <a:lvl3pPr marL="1007486" indent="0">
              <a:buNone/>
              <a:defRPr sz="1322"/>
            </a:lvl3pPr>
            <a:lvl4pPr marL="1511229" indent="0">
              <a:buNone/>
              <a:defRPr sz="1102"/>
            </a:lvl4pPr>
            <a:lvl5pPr marL="2014972" indent="0">
              <a:buNone/>
              <a:defRPr sz="1102"/>
            </a:lvl5pPr>
            <a:lvl6pPr marL="2518715" indent="0">
              <a:buNone/>
              <a:defRPr sz="1102"/>
            </a:lvl6pPr>
            <a:lvl7pPr marL="3022458" indent="0">
              <a:buNone/>
              <a:defRPr sz="1102"/>
            </a:lvl7pPr>
            <a:lvl8pPr marL="3526201" indent="0">
              <a:buNone/>
              <a:defRPr sz="1102"/>
            </a:lvl8pPr>
            <a:lvl9pPr marL="4029944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E6E52F4-E530-48A8-AECC-D249149F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02ACE-38F8-4417-A8C3-EA4D14CF95CD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034E20F-017D-4B40-BFAD-B8942871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3CB4875-57F3-42DC-8EBC-A2F3EEF2F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F77A9-844A-4E2D-81BC-4AAF2781B6CD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150806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298" y="503767"/>
            <a:ext cx="4332629" cy="1763183"/>
          </a:xfrm>
        </p:spPr>
        <p:txBody>
          <a:bodyPr anchor="b"/>
          <a:lstStyle>
            <a:lvl1pPr>
              <a:defRPr sz="3526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0956" y="1087996"/>
            <a:ext cx="6800671" cy="5370013"/>
          </a:xfrm>
        </p:spPr>
        <p:txBody>
          <a:bodyPr rtlCol="0">
            <a:normAutofit/>
          </a:bodyPr>
          <a:lstStyle>
            <a:lvl1pPr marL="0" indent="0">
              <a:buNone/>
              <a:defRPr sz="3526"/>
            </a:lvl1pPr>
            <a:lvl2pPr marL="503743" indent="0">
              <a:buNone/>
              <a:defRPr sz="3085"/>
            </a:lvl2pPr>
            <a:lvl3pPr marL="1007486" indent="0">
              <a:buNone/>
              <a:defRPr sz="2644"/>
            </a:lvl3pPr>
            <a:lvl4pPr marL="1511229" indent="0">
              <a:buNone/>
              <a:defRPr sz="2204"/>
            </a:lvl4pPr>
            <a:lvl5pPr marL="2014972" indent="0">
              <a:buNone/>
              <a:defRPr sz="2204"/>
            </a:lvl5pPr>
            <a:lvl6pPr marL="2518715" indent="0">
              <a:buNone/>
              <a:defRPr sz="2204"/>
            </a:lvl6pPr>
            <a:lvl7pPr marL="3022458" indent="0">
              <a:buNone/>
              <a:defRPr sz="2204"/>
            </a:lvl7pPr>
            <a:lvl8pPr marL="3526201" indent="0">
              <a:buNone/>
              <a:defRPr sz="2204"/>
            </a:lvl8pPr>
            <a:lvl9pPr marL="4029944" indent="0">
              <a:buNone/>
              <a:defRPr sz="2204"/>
            </a:lvl9pPr>
          </a:lstStyle>
          <a:p>
            <a:pPr lvl="0"/>
            <a:r>
              <a:rPr lang="pl-PL" noProof="0"/>
              <a:t>Kliknij ikonę, aby dodać obraz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298" y="2266950"/>
            <a:ext cx="4332629" cy="4199805"/>
          </a:xfrm>
        </p:spPr>
        <p:txBody>
          <a:bodyPr/>
          <a:lstStyle>
            <a:lvl1pPr marL="0" indent="0">
              <a:buNone/>
              <a:defRPr sz="1763"/>
            </a:lvl1pPr>
            <a:lvl2pPr marL="503743" indent="0">
              <a:buNone/>
              <a:defRPr sz="1543"/>
            </a:lvl2pPr>
            <a:lvl3pPr marL="1007486" indent="0">
              <a:buNone/>
              <a:defRPr sz="1322"/>
            </a:lvl3pPr>
            <a:lvl4pPr marL="1511229" indent="0">
              <a:buNone/>
              <a:defRPr sz="1102"/>
            </a:lvl4pPr>
            <a:lvl5pPr marL="2014972" indent="0">
              <a:buNone/>
              <a:defRPr sz="1102"/>
            </a:lvl5pPr>
            <a:lvl6pPr marL="2518715" indent="0">
              <a:buNone/>
              <a:defRPr sz="1102"/>
            </a:lvl6pPr>
            <a:lvl7pPr marL="3022458" indent="0">
              <a:buNone/>
              <a:defRPr sz="1102"/>
            </a:lvl7pPr>
            <a:lvl8pPr marL="3526201" indent="0">
              <a:buNone/>
              <a:defRPr sz="1102"/>
            </a:lvl8pPr>
            <a:lvl9pPr marL="4029944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9F92A12-60E7-44E4-9E84-6EB14E6EC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33B76-E1C6-416C-9C50-C59A3983F5AD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C34166F-53F4-4F0A-A7EC-F6145856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A20E96-890A-45D5-80C3-115F5D327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3C340-CD6D-422F-9DD4-2EEC114EF93C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  <p:extLst>
      <p:ext uri="{BB962C8B-B14F-4D97-AF65-F5344CB8AC3E}">
        <p14:creationId xmlns:p14="http://schemas.microsoft.com/office/powerpoint/2010/main" val="1128090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45E8E2A-DD7C-47DA-A389-16C07B8D5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23925" y="401638"/>
            <a:ext cx="11585575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  <a:endParaRPr lang="en-US" altLang="pl-PL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51B3151-9B02-4BE7-AA08-3BE004AE0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23925" y="2011363"/>
            <a:ext cx="11585575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  <a:endParaRPr lang="en-US" alt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5A8AA-2DEA-4285-98A0-24F6D0FA11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3925" y="7004050"/>
            <a:ext cx="30226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80E31CC-DC28-47E1-BA05-C970653AD586}" type="datetimeFigureOut">
              <a:rPr lang="en-US"/>
              <a:pPr>
                <a:defRPr/>
              </a:pPr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B7CBB-4EAC-40D5-B2D7-152530CFF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49763" y="7004050"/>
            <a:ext cx="45339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88B82-8F86-4F66-A824-BE268AB9B9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86900" y="7004050"/>
            <a:ext cx="3022600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38F2BA-2718-4AFD-9E40-9C4302A2EF9E}" type="slidenum">
              <a:rPr lang="en-US" altLang="pl-PL"/>
              <a:pPr>
                <a:defRPr/>
              </a:pPr>
              <a:t>‹#›</a:t>
            </a:fld>
            <a:endParaRPr lang="en-US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2pPr>
      <a:lvl3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3pPr>
      <a:lvl4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4pPr>
      <a:lvl5pPr algn="l" defTabSz="100647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100647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50825" indent="-250825" algn="l" defTabSz="1006475" rtl="0" eaLnBrk="0" fontAlgn="base" hangingPunct="0">
        <a:lnSpc>
          <a:spcPct val="90000"/>
        </a:lnSpc>
        <a:spcBef>
          <a:spcPts val="11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406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2125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5363" indent="-250825" algn="l" defTabSz="100647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0586" indent="-251871" algn="l" defTabSz="10074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274329" indent="-251871" algn="l" defTabSz="10074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778072" indent="-251871" algn="l" defTabSz="10074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281815" indent="-251871" algn="l" defTabSz="1007486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43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486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229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4972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715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458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201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29944" algn="l" defTabSz="1007486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csm.agh.edu.pl/umowy-miedzyinstytucjonalne-erasmus/wykaz-umow-erasmu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programmes/erasmus-plus/tools/distance_en.htm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csm.agh.edu.pl/studenci/erasmus-student/dokumenty-2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entrumsprawmiedzynarodowychagh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nchudyka@agh.edu.p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cygan@agh.edu.pl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nchudyka@agh.edu.p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cygan@agh.edu.p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2615898-AD61-4F50-8B9C-9129E1FF8E12}"/>
              </a:ext>
            </a:extLst>
          </p:cNvPr>
          <p:cNvSpPr>
            <a:spLocks/>
          </p:cNvSpPr>
          <p:nvPr/>
        </p:nvSpPr>
        <p:spPr bwMode="auto">
          <a:xfrm>
            <a:off x="2900288" y="3058170"/>
            <a:ext cx="7632848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>
              <a:defRPr/>
            </a:pPr>
            <a:r>
              <a:rPr lang="pl-PL" altLang="pl-PL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SPOTKANIE INFORMACYJNE </a:t>
            </a:r>
            <a:br>
              <a:rPr lang="pl-PL" altLang="pl-PL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3600" b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ERASMUS+</a:t>
            </a:r>
          </a:p>
          <a:p>
            <a:pPr algn="ctr" eaLnBrk="1">
              <a:defRPr/>
            </a:pPr>
            <a:endParaRPr lang="pl-PL" altLang="pl-PL" sz="32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Rekrutacja na wymianę Erasmus+ KA131 </a:t>
            </a:r>
          </a:p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2026/2027 – STUDIA/PRAKTYKI</a:t>
            </a:r>
            <a:endParaRPr lang="en-US" altLang="pl-PL" sz="3200" b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BEB7446-F222-49D2-B72B-ACD92477C8BF}"/>
              </a:ext>
            </a:extLst>
          </p:cNvPr>
          <p:cNvSpPr>
            <a:spLocks/>
          </p:cNvSpPr>
          <p:nvPr/>
        </p:nvSpPr>
        <p:spPr bwMode="auto">
          <a:xfrm>
            <a:off x="6157913" y="6370638"/>
            <a:ext cx="1117600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5720" tIns="45720" rIns="45720" bIns="45720" anchor="t"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/>
            <a:r>
              <a:rPr lang="pl-PL" altLang="pl-PL" sz="1600">
                <a:solidFill>
                  <a:srgbClr val="808080"/>
                </a:solidFill>
                <a:latin typeface="Arial"/>
                <a:cs typeface="Arial"/>
              </a:rPr>
              <a:t>11.03.2026</a:t>
            </a:r>
            <a:endParaRPr lang="en-US" altLang="pl-PL" sz="1600">
              <a:solidFill>
                <a:srgbClr val="808080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ytuł 1">
            <a:extLst>
              <a:ext uri="{FF2B5EF4-FFF2-40B4-BE49-F238E27FC236}">
                <a16:creationId xmlns:a16="http://schemas.microsoft.com/office/drawing/2014/main" id="{77FC5F37-7D9A-6FB2-680F-D31F0B19A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0871" y="3114541"/>
            <a:ext cx="4240213" cy="1460500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Terminy</a:t>
            </a: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zakończenia rekrutacji </a:t>
            </a:r>
            <a:br>
              <a:rPr lang="pl-PL" altLang="pl-PL" sz="3200" b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na poszczególnych wydziałach</a:t>
            </a:r>
            <a:br>
              <a:rPr lang="pl-PL" altLang="pl-PL" sz="3200" b="1">
                <a:latin typeface="Calibri"/>
                <a:ea typeface="Calibri"/>
                <a:cs typeface="Calibri"/>
              </a:rPr>
            </a:br>
            <a:endParaRPr lang="pl-PL" altLang="pl-PL" sz="3200" b="1">
              <a:solidFill>
                <a:srgbClr val="FF0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Obraz 2" descr="Obraz zawierający tekst, zrzut ekranu, numer, Czcionka&#10;&#10;Zawartość wygenerowana przez AI może być niepoprawna.">
            <a:extLst>
              <a:ext uri="{FF2B5EF4-FFF2-40B4-BE49-F238E27FC236}">
                <a16:creationId xmlns:a16="http://schemas.microsoft.com/office/drawing/2014/main" id="{A662417E-A645-FBA6-75A6-98525EBDB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1" y="116239"/>
            <a:ext cx="9293488" cy="743736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A9117B5-D62D-4790-8108-C04ED35F5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478482"/>
              </p:ext>
            </p:extLst>
          </p:nvPr>
        </p:nvGraphicFramePr>
        <p:xfrm>
          <a:off x="108687" y="52720"/>
          <a:ext cx="9268788" cy="7357536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4218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82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23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1"/>
                        <a:t>Koordynator Wydziałowy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1"/>
                        <a:t>Wydział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1"/>
                        <a:t>adres e-mail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Krzysztof Dudek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WGGiOŚ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kadudek@agh.edu.pl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prof. dr hab. Halina Krawiec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krawiec@agh.edu.pl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inż. Agnieszka Malinowska,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WGGiIŚ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amalin@agh.edu.pl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de-DE" sz="1600" b="0" err="1"/>
                        <a:t>dr</a:t>
                      </a:r>
                      <a:r>
                        <a:rPr lang="de-DE" sz="1600" b="0"/>
                        <a:t> hab. </a:t>
                      </a:r>
                      <a:r>
                        <a:rPr lang="de-DE" sz="1600" b="0" err="1"/>
                        <a:t>inż</a:t>
                      </a:r>
                      <a:r>
                        <a:rPr lang="de-DE" sz="1600" b="0"/>
                        <a:t>. </a:t>
                      </a:r>
                      <a:r>
                        <a:rPr lang="de-DE" sz="1600" b="0" err="1"/>
                        <a:t>Michał</a:t>
                      </a:r>
                      <a:r>
                        <a:rPr lang="de-DE" sz="1600" b="0"/>
                        <a:t> Bembenek,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WIMiR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bembenek@agh.edu.pl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Bartosz Handke,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WIMiC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bhandke@agh.edu.pl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Łukasz Gondek,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WFiIS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lgondek@agh.edu.pl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Maria </a:t>
                      </a:r>
                      <a:r>
                        <a:rPr lang="pl-PL" sz="1600" b="0" err="1"/>
                        <a:t>Nawojczyk</a:t>
                      </a:r>
                      <a:r>
                        <a:rPr lang="pl-PL" sz="1600" b="0"/>
                        <a:t>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marnaw@agh.edu.pl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prof. dr hab. inż. Piotr Małkowski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WILiGZ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malkgeom@agh.edu.pl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inż. Remigiusz Kowalik,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WMN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rkowalik@agh.edu.pl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inż. Krzysztof Kluza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WEAIiIB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kluza@agh.edu.pl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inż. Adam Ryś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  <a:buNone/>
                      </a:pPr>
                      <a:r>
                        <a:rPr lang="pl-PL" sz="1600" b="0" u="none" strike="noStrike" noProof="0"/>
                        <a:t>arys@agh.edu.pl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inż. Małgorzata Żabińska-Rakoczy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zabinska@agh.edu.pl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inż. Mikołaj Leszczuk,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WIEiT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mikolaj.leszczuk@agh.edu.pl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38749159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</a:t>
                      </a:r>
                      <a:r>
                        <a:rPr lang="pl-PL" sz="1600" b="0" err="1"/>
                        <a:t>hab</a:t>
                      </a:r>
                      <a:r>
                        <a:rPr lang="pl-PL" sz="1600" b="0"/>
                        <a:t> inż. Monika </a:t>
                      </a:r>
                      <a:r>
                        <a:rPr lang="pl-PL" sz="1600" b="0" err="1"/>
                        <a:t>Pernach</a:t>
                      </a:r>
                      <a:r>
                        <a:rPr lang="pl-PL" sz="1600" b="0"/>
                        <a:t>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WIMiIP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pernach@agh.edu.pl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inż. Aneta Sapińska-Śliwa,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 err="1"/>
                        <a:t>WWNiG</a:t>
                      </a:r>
                      <a:endParaRPr lang="pl-PL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ans@agh.edu.pl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inż. Katarzyna Czerw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WEiP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erasmusweip@agh.edu.pl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hab. Anna Dudek, prof.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WMS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aedudek@agh.edu.pl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22061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dr inż. </a:t>
                      </a:r>
                      <a:r>
                        <a:rPr lang="pl-PL" sz="16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Bartosz </a:t>
                      </a:r>
                      <a:r>
                        <a:rPr lang="pl-PL" sz="1600" b="0" err="1"/>
                        <a:t>Sawik</a:t>
                      </a:r>
                      <a:endParaRPr lang="sv-SE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WTK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barsaw@agh.edu.pl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15802738"/>
                  </a:ext>
                </a:extLst>
              </a:tr>
              <a:tr h="36502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sv-SE" sz="1600" b="0"/>
                        <a:t>prof. dr </a:t>
                      </a:r>
                      <a:r>
                        <a:rPr lang="sv-SE" sz="1600" b="0" err="1"/>
                        <a:t>hab.</a:t>
                      </a:r>
                      <a:r>
                        <a:rPr lang="sv-SE" sz="1600" b="0"/>
                        <a:t> </a:t>
                      </a:r>
                      <a:r>
                        <a:rPr lang="sv-SE" sz="1600" b="0" err="1"/>
                        <a:t>inż</a:t>
                      </a:r>
                      <a:r>
                        <a:rPr lang="sv-SE" sz="1600" b="0"/>
                        <a:t>. Marta </a:t>
                      </a:r>
                      <a:r>
                        <a:rPr lang="sv-SE" sz="1600" b="0" err="1"/>
                        <a:t>Radecka</a:t>
                      </a:r>
                      <a:endParaRPr lang="sv-SE" sz="1600" b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Szkoła Doktorska AGH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l-PL" sz="1600" b="0"/>
                        <a:t>radecka@agh.edu.pl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" name="Tytuł 1">
            <a:extLst>
              <a:ext uri="{FF2B5EF4-FFF2-40B4-BE49-F238E27FC236}">
                <a16:creationId xmlns:a16="http://schemas.microsoft.com/office/drawing/2014/main" id="{3F12C5A4-0FDC-4531-9AAB-5ADF403FCC2E}"/>
              </a:ext>
            </a:extLst>
          </p:cNvPr>
          <p:cNvSpPr txBox="1">
            <a:spLocks/>
          </p:cNvSpPr>
          <p:nvPr/>
        </p:nvSpPr>
        <p:spPr bwMode="auto">
          <a:xfrm>
            <a:off x="5622277" y="3042254"/>
            <a:ext cx="11585575" cy="108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Koordynatorzy </a:t>
            </a:r>
            <a:endParaRPr lang="pl-PL" altLang="pl-PL" sz="3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Calibri"/>
            </a:endParaRPr>
          </a:p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wydziałowi</a:t>
            </a:r>
            <a:br>
              <a:rPr lang="pl-PL" alt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altLang="pl-PL" sz="3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17387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71643610-FED3-457F-8276-B2EA5D84BA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60500" y="2011363"/>
            <a:ext cx="10656888" cy="4794250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200">
                <a:cs typeface="Calibri" panose="020F0502020204030204" pitchFamily="34" charset="0"/>
              </a:rPr>
              <a:t>Za </a:t>
            </a:r>
            <a:r>
              <a:rPr lang="pl-PL" altLang="pl-PL" sz="2200" u="sng">
                <a:cs typeface="Calibri" panose="020F0502020204030204" pitchFamily="34" charset="0"/>
              </a:rPr>
              <a:t>zgłoszenie nominacji studentów</a:t>
            </a:r>
            <a:r>
              <a:rPr lang="pl-PL" altLang="pl-PL" sz="2200">
                <a:cs typeface="Calibri" panose="020F0502020204030204" pitchFamily="34" charset="0"/>
              </a:rPr>
              <a:t> na studia do uczelni przyjmujących odpowiedzialni są </a:t>
            </a:r>
            <a:r>
              <a:rPr lang="pl-PL" altLang="pl-PL" sz="2200" u="sng">
                <a:cs typeface="Calibri" panose="020F0502020204030204" pitchFamily="34" charset="0"/>
              </a:rPr>
              <a:t>Koordynatorzy Umów/Koordynatorzy Wydziałowi.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20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 przypadku obowiązywania na uczelniach przyjmujących terminów nominacji wcześniejszych niż termin zakończenia rekrutacji w AGH sugeruje się złożyć nominacje wszystkich studentów zakwalifikowanych na wymianę przez Koordynatora Umowy. 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200">
                <a:cs typeface="Calibri" panose="020F0502020204030204" pitchFamily="34" charset="0"/>
              </a:rPr>
              <a:t>Studenci, którzy w wyniku procesu rekrutacji nie otrzymali wsparcia finansowego na wymianę, a zostali nominowani, powinni poinformować uczelnię przyjmującą o rezygnacji z wymiany, chyba że zdecydują się na wyjazd z grantem zerowym (bez dofinansowania - nie dotyczy "osób z mniejszymi szansami").</a:t>
            </a:r>
            <a:endParaRPr lang="en-US" altLang="pl-PL" sz="2200">
              <a:ea typeface="Calibri" panose="020F0502020204030204"/>
              <a:cs typeface="Calibri" panose="020F0502020204030204" pitchFamily="34" charset="0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altLang="pl-PL" sz="220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6695F67-7700-6545-7573-5A3C94051FB7}"/>
              </a:ext>
            </a:extLst>
          </p:cNvPr>
          <p:cNvSpPr txBox="1">
            <a:spLocks/>
          </p:cNvSpPr>
          <p:nvPr/>
        </p:nvSpPr>
        <p:spPr bwMode="auto">
          <a:xfrm>
            <a:off x="923925" y="249238"/>
            <a:ext cx="11585575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Terminy nominacji i aplikacji </a:t>
            </a:r>
          </a:p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 uczelniach przyjmujących</a:t>
            </a:r>
            <a:br>
              <a:rPr lang="pl-PL" altLang="pl-PL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l-PL" altLang="pl-PL" sz="3200" b="1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18958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>
            <a:extLst>
              <a:ext uri="{FF2B5EF4-FFF2-40B4-BE49-F238E27FC236}">
                <a16:creationId xmlns:a16="http://schemas.microsoft.com/office/drawing/2014/main" id="{85F4E7DA-1E8A-2138-0078-6DB66DD11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88" y="31750"/>
            <a:ext cx="9085262" cy="1260475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Kraje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uczestniczące w programie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2D2CA12-F91E-2CA9-B916-A46F258BD00C}"/>
              </a:ext>
            </a:extLst>
          </p:cNvPr>
          <p:cNvSpPr txBox="1">
            <a:spLocks/>
          </p:cNvSpPr>
          <p:nvPr/>
        </p:nvSpPr>
        <p:spPr bwMode="auto">
          <a:xfrm>
            <a:off x="812800" y="2019300"/>
            <a:ext cx="7407275" cy="43910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defTabSz="1042988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54400" indent="-29337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811588" indent="-2768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4840288" indent="-3276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251575" indent="-4165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67087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71659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6231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80803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800"/>
              </a:spcBef>
              <a:defRPr/>
            </a:pPr>
            <a:r>
              <a:rPr lang="pl-PL" altLang="pl-PL" sz="2000" b="1">
                <a:latin typeface="+mn-lt"/>
                <a:cs typeface="Calibri" panose="020F0502020204030204" pitchFamily="34" charset="0"/>
              </a:rPr>
              <a:t>Państwa członkowskie UE: </a:t>
            </a:r>
            <a:r>
              <a:rPr lang="pl-PL" altLang="pl-PL" sz="2000">
                <a:latin typeface="+mn-lt"/>
                <a:cs typeface="Calibri" panose="020F0502020204030204" pitchFamily="34" charset="0"/>
              </a:rPr>
              <a:t>Austria, Belgia, Bułgaria, Chorwacja, Cypr, Czechy, Dania, Estonia, Finlandia, Francja, Grecja, Hiszpania, Holandia, Irlandia, Litwa, Luksemburg, Łotwa, Malta, Niemcy, Portugalia, Rumunia, Słowacja, Słowenia, Szwecja, Węgry, Włochy. </a:t>
            </a:r>
          </a:p>
          <a:p>
            <a:pPr>
              <a:lnSpc>
                <a:spcPct val="150000"/>
              </a:lnSpc>
              <a:spcBef>
                <a:spcPts val="800"/>
              </a:spcBef>
              <a:defRPr/>
            </a:pPr>
            <a:r>
              <a:rPr lang="pl-PL" altLang="pl-PL" sz="2000">
                <a:latin typeface="+mn-lt"/>
                <a:cs typeface="Calibri" panose="020F0502020204030204" pitchFamily="34" charset="0"/>
              </a:rPr>
              <a:t>Islandia, Liechtenstein, Norwegia, Turcja, Republika Macedonii Północnej, Serbia. </a:t>
            </a:r>
          </a:p>
          <a:p>
            <a:pPr>
              <a:lnSpc>
                <a:spcPct val="150000"/>
              </a:lnSpc>
              <a:spcBef>
                <a:spcPts val="800"/>
              </a:spcBef>
              <a:defRPr/>
            </a:pPr>
            <a:r>
              <a:rPr lang="pl-PL" altLang="pl-PL" sz="2000">
                <a:latin typeface="+mn-lt"/>
                <a:cs typeface="Calibri" panose="020F0502020204030204" pitchFamily="34" charset="0"/>
              </a:rPr>
              <a:t>Możliwość wyjazdów do Wielkiej Brytanii i Szwajcarii.</a:t>
            </a:r>
          </a:p>
        </p:txBody>
      </p:sp>
      <p:pic>
        <p:nvPicPr>
          <p:cNvPr id="12292" name="Picture 3" descr="Obraz zawierający tekst, mapa, atlas&#10;&#10;Opis wygenerowany automatycznie">
            <a:extLst>
              <a:ext uri="{FF2B5EF4-FFF2-40B4-BE49-F238E27FC236}">
                <a16:creationId xmlns:a16="http://schemas.microsoft.com/office/drawing/2014/main" id="{5A16B13F-64A1-4894-A8C2-BA5257C5E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75" y="2019300"/>
            <a:ext cx="3911600" cy="391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F0AA049D-B579-B511-9ACC-B261331B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528638"/>
            <a:ext cx="9085263" cy="1260475"/>
          </a:xfrm>
        </p:spPr>
        <p:txBody>
          <a:bodyPr/>
          <a:lstStyle/>
          <a:p>
            <a:pPr algn="ctr">
              <a:defRPr/>
            </a:pPr>
            <a:br>
              <a:rPr lang="pl-PL" sz="2800" b="1">
                <a:solidFill>
                  <a:srgbClr val="0070C0"/>
                </a:solidFill>
                <a:ea typeface="Calibri Light"/>
                <a:cs typeface="Calibri Light"/>
              </a:rPr>
            </a:b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REGULAMIN</a:t>
            </a:r>
            <a:r>
              <a:rPr 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lt"/>
                <a:cs typeface="+mj-lt"/>
              </a:rPr>
              <a:t> </a:t>
            </a: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PROGRAMU ERASMUS+ W AGH </a:t>
            </a:r>
            <a:br>
              <a:rPr lang="pl-PL" altLang="pl-PL" sz="3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lt"/>
                <a:cs typeface="+mj-lt"/>
              </a:rPr>
            </a:br>
            <a:endParaRPr lang="pl-PL" altLang="pl-PL" sz="2800" b="1">
              <a:solidFill>
                <a:srgbClr val="0070C0"/>
              </a:solidFill>
              <a:ea typeface="Calibri Light"/>
              <a:cs typeface="Calibri Light"/>
            </a:endParaRPr>
          </a:p>
        </p:txBody>
      </p:sp>
      <p:sp>
        <p:nvSpPr>
          <p:cNvPr id="11267" name="Symbol zastępczy zawartości 2">
            <a:extLst>
              <a:ext uri="{FF2B5EF4-FFF2-40B4-BE49-F238E27FC236}">
                <a16:creationId xmlns:a16="http://schemas.microsoft.com/office/drawing/2014/main" id="{90894948-F06E-401E-8BF6-30963551497A}"/>
              </a:ext>
            </a:extLst>
          </p:cNvPr>
          <p:cNvSpPr>
            <a:spLocks noGrp="1"/>
          </p:cNvSpPr>
          <p:nvPr/>
        </p:nvSpPr>
        <p:spPr bwMode="auto">
          <a:xfrm>
            <a:off x="1420813" y="1789113"/>
            <a:ext cx="11488737" cy="491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2144" tIns="52144" rIns="52144" bIns="52144"/>
          <a:lstStyle>
            <a:lvl1pPr defTabSz="1042988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54400" indent="-29337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811588" indent="-2768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4840288" indent="-3276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251575" indent="-4165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67087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71659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6231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80803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/>
            </a:pPr>
            <a:r>
              <a:rPr lang="pl-PL" altLang="pl-PL" sz="2200" b="1" u="sng">
                <a:cs typeface="Calibri" panose="020F0502020204030204" pitchFamily="34" charset="0"/>
              </a:rPr>
              <a:t>Zasady</a:t>
            </a:r>
            <a:r>
              <a:rPr lang="pl-PL" altLang="pl-PL" sz="2200" b="1" u="sng">
                <a:solidFill>
                  <a:srgbClr val="000000"/>
                </a:solidFill>
                <a:cs typeface="Calibri" panose="020F0502020204030204" pitchFamily="34" charset="0"/>
              </a:rPr>
              <a:t> ogólne:</a:t>
            </a: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 Mobilność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edukacyjna dotycząca realizacji części studiów (mobilność edukacyjna na studia) może odbyć się </a:t>
            </a:r>
            <a:r>
              <a:rPr lang="pl-PL" altLang="pl-PL" sz="2200" b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wyłącznie w ramach umowy międzyinstytucjonalnej zawartej pomiędzy uczelnią wysyłającą (AGH), a uczelnią przyjmującą.</a:t>
            </a:r>
          </a:p>
          <a:p>
            <a:pPr algn="just">
              <a:defRPr/>
            </a:pPr>
            <a:endParaRPr lang="pl-PL" altLang="pl-PL" sz="220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Mobilność edukacyjna na studia powinna być realizowana, przez studenta I, II, III stopnia studiów, </a:t>
            </a:r>
            <a:r>
              <a:rPr lang="pl-PL" altLang="pl-PL" sz="2200" b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w ramach umowy międzyinstytucjonalnej zwartej z uczelnią przyjmującą przez </a:t>
            </a:r>
            <a:r>
              <a:rPr lang="pl-PL" altLang="pl-PL" sz="2200" b="1" u="sng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jego wydział macierzysty</a:t>
            </a:r>
            <a:r>
              <a:rPr lang="pl-PL" altLang="pl-PL" sz="2200" b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.</a:t>
            </a:r>
          </a:p>
          <a:p>
            <a:pPr algn="just">
              <a:defRPr/>
            </a:pPr>
            <a:endParaRPr lang="pl-PL" altLang="pl-PL" sz="220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Student planując mobilność edukacyjną na studia powinien wybrać uczelnię przyjmującą, która oferuje </a:t>
            </a:r>
            <a:r>
              <a:rPr lang="pl-PL" altLang="pl-PL" sz="2200" b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program(y) studiów odpowiadające kierunkowi i programowi studiów, jaki student realizuje na wydziale macierzystym AGH. </a:t>
            </a:r>
          </a:p>
          <a:p>
            <a:pPr algn="just"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FontTx/>
              <a:buChar char="»"/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DC673-D077-4F2B-278A-2ED557900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375" y="177800"/>
            <a:ext cx="7975600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Umowy</a:t>
            </a:r>
            <a:r>
              <a:rPr lang="pl-PL" altLang="pl-PL" sz="36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 Light" panose="020F0302020204030204" pitchFamily="34" charset="0"/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międzyinstytucjonalne Erasmus+ (IIA)</a:t>
            </a:r>
            <a:endParaRPr lang="en-US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363" name="Content Placeholder 8">
            <a:extLst>
              <a:ext uri="{FF2B5EF4-FFF2-40B4-BE49-F238E27FC236}">
                <a16:creationId xmlns:a16="http://schemas.microsoft.com/office/drawing/2014/main" id="{0C1FEFA2-BBB9-455A-93A1-E6B97E3F82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900363" y="1401763"/>
            <a:ext cx="10945812" cy="19431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pl-PL" sz="2000">
                <a:cs typeface="Calibri" panose="020F0502020204030204" pitchFamily="34" charset="0"/>
              </a:rPr>
              <a:t>Wykaz umów </a:t>
            </a:r>
            <a:r>
              <a:rPr lang="pl-PL" altLang="pl-PL" sz="2000">
                <a:cs typeface="Calibri" panose="020F0502020204030204" pitchFamily="34" charset="0"/>
              </a:rPr>
              <a:t>międzyinstytucjonalnych </a:t>
            </a:r>
            <a:r>
              <a:rPr lang="en-US" altLang="pl-PL" sz="2000">
                <a:cs typeface="Calibri" panose="020F0502020204030204" pitchFamily="34" charset="0"/>
              </a:rPr>
              <a:t>Inter-Institutional Agreement (IIA)</a:t>
            </a:r>
            <a:r>
              <a:rPr lang="pl-PL" altLang="pl-PL" sz="2000">
                <a:cs typeface="Calibri" panose="020F0502020204030204" pitchFamily="34" charset="0"/>
              </a:rPr>
              <a:t> - </a:t>
            </a:r>
            <a:r>
              <a:rPr lang="pl-PL" altLang="pl-PL" sz="2000">
                <a:cs typeface="Calibri" panose="020F0502020204030204" pitchFamily="34" charset="0"/>
                <a:hlinkClick r:id="rId2"/>
              </a:rPr>
              <a:t>https://csm.agh.edu.pl/umowy-miedzyinstytucjonalne-erasmus/wykaz-umow-erasmus</a:t>
            </a:r>
            <a:r>
              <a:rPr lang="pl-PL" altLang="pl-PL" sz="2000">
                <a:cs typeface="Calibri" panose="020F0502020204030204" pitchFamily="34" charset="0"/>
              </a:rPr>
              <a:t> </a:t>
            </a:r>
            <a:r>
              <a:rPr lang="en-US" altLang="pl-PL" sz="2000">
                <a:cs typeface="Calibri" panose="020F0502020204030204" pitchFamily="34" charset="0"/>
              </a:rPr>
              <a:t> </a:t>
            </a:r>
            <a:endParaRPr lang="pl-PL" altLang="pl-PL" sz="200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pl-PL">
              <a:cs typeface="Calibri" panose="020F0502020204030204" pitchFamily="34" charset="0"/>
            </a:endParaRPr>
          </a:p>
        </p:txBody>
      </p:sp>
      <p:pic>
        <p:nvPicPr>
          <p:cNvPr id="15364" name="Obraz 3">
            <a:extLst>
              <a:ext uri="{FF2B5EF4-FFF2-40B4-BE49-F238E27FC236}">
                <a16:creationId xmlns:a16="http://schemas.microsoft.com/office/drawing/2014/main" id="{14290862-5E59-4C10-9495-278638ADD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2228850"/>
            <a:ext cx="13433426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C4E7A14-D80A-453D-96D2-9002A628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375" y="177800"/>
            <a:ext cx="7975600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Umowy</a:t>
            </a:r>
            <a:r>
              <a:rPr lang="pl-PL" altLang="pl-PL" sz="3600" b="1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 Light" panose="020F0302020204030204" pitchFamily="34" charset="0"/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międzyinstytucjonalne Erasmus+ (IIA)</a:t>
            </a:r>
            <a:endParaRPr lang="en-US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D2A4495-6DFD-44F1-8B54-D4A2354E7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3994"/>
            <a:ext cx="1337822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8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>
            <a:extLst>
              <a:ext uri="{FF2B5EF4-FFF2-40B4-BE49-F238E27FC236}">
                <a16:creationId xmlns:a16="http://schemas.microsoft.com/office/drawing/2014/main" id="{59F50474-3545-BE35-4303-E6DF698EA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713" y="322263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Rekrutacja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studia</a:t>
            </a: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69CBCB88-DA97-6BC8-59BD-BC98A533B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12" y="1519238"/>
            <a:ext cx="10653638" cy="62071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altLang="pl-PL" sz="2000" b="1">
                <a:cs typeface="Calibri" panose="020F0502020204030204" pitchFamily="34" charset="0"/>
              </a:rPr>
              <a:t>Podstawowe kryteria rekrutacyjne:</a:t>
            </a:r>
            <a:endParaRPr lang="pl-PL" altLang="pl-PL" sz="2000"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>
                <a:cs typeface="Calibri" panose="020F0502020204030204" pitchFamily="34" charset="0"/>
              </a:rPr>
              <a:t>Średnia ważona za zrealizowany okres studiów nie mniejsza niż 3,80.</a:t>
            </a:r>
          </a:p>
          <a:p>
            <a:pPr algn="just">
              <a:defRPr/>
            </a:pPr>
            <a:r>
              <a:rPr lang="pl-PL" altLang="pl-PL" sz="2000">
                <a:cs typeface="Calibri" panose="020F0502020204030204" pitchFamily="34" charset="0"/>
              </a:rPr>
              <a:t>Potwierdzona znajomość języka angielskiego lub języka wymiany na poziomie min. B2.</a:t>
            </a:r>
          </a:p>
          <a:p>
            <a:pPr algn="just">
              <a:defRPr/>
            </a:pPr>
            <a:r>
              <a:rPr lang="pl-PL" altLang="pl-PL" sz="2000">
                <a:cs typeface="Calibri" panose="020F0502020204030204" pitchFamily="34" charset="0"/>
              </a:rPr>
              <a:t>Osiągnięcia o charakterze naukowym/społecznym.</a:t>
            </a:r>
          </a:p>
          <a:p>
            <a:pPr algn="just">
              <a:defRPr/>
            </a:pPr>
            <a:r>
              <a:rPr lang="pl-PL" altLang="pl-PL" sz="2000">
                <a:cs typeface="Calibri" panose="020F0502020204030204" pitchFamily="34" charset="0"/>
              </a:rPr>
              <a:t>Wcześniejszy udział w Programie Erasmus+.</a:t>
            </a:r>
          </a:p>
          <a:p>
            <a:pPr marL="0" indent="0" algn="just">
              <a:defRPr/>
            </a:pPr>
            <a:endParaRPr lang="pl-PL" altLang="pl-PL" sz="1050" i="1"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>
                <a:cs typeface="Calibri" panose="020F0502020204030204" pitchFamily="34" charset="0"/>
              </a:rPr>
              <a:t>Dopuszczalne jest wprowadzenie przez Wydziały AGH dodatkowych kryteriów rekrutacyjnych.</a:t>
            </a:r>
          </a:p>
          <a:p>
            <a:pPr marL="0" indent="0" algn="just">
              <a:defRPr/>
            </a:pPr>
            <a:endParaRPr lang="pl-PL" altLang="pl-PL" sz="1050"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000" u="sng">
                <a:cs typeface="Calibri" panose="020F0502020204030204" pitchFamily="34" charset="0"/>
              </a:rPr>
              <a:t>Rekrutacja na wymianę na studia prowadzona jest raz w roku!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1800">
                <a:solidFill>
                  <a:srgbClr val="000000"/>
                </a:solidFill>
                <a:cs typeface="Calibri" panose="020F0502020204030204" pitchFamily="34" charset="0"/>
              </a:rPr>
              <a:t>Dopuszczalne jest przeprowadzenie rekrutacji uzupełniającej na studia długoterminowe w przypadku znaczącej liczby rezygnacji z mobilności studentów zakwalifikowanych w podstawowym procesie rekrutacyjnym. Informacja o rekrutacji uzupełniającej będzie przekazywana Koordynatorom Wydziałowym Erasmus+.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sz="1800">
              <a:highlight>
                <a:srgbClr val="FFFF00"/>
              </a:highlight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sz="1800"/>
              <a:t>Dopuszczalne jest przeprowadzenie dodatkowej rekrutacji na studia długoterminowe </a:t>
            </a:r>
            <a:br>
              <a:rPr lang="pl-PL" sz="1800"/>
            </a:br>
            <a:r>
              <a:rPr lang="pl-PL" sz="1800"/>
              <a:t>w przypadku chęci skorzystania z wymiany z grantem zerowym.</a:t>
            </a: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altLang="pl-PL" sz="18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 algn="just">
              <a:defRPr/>
            </a:pPr>
            <a:endParaRPr lang="pl-PL" altLang="pl-PL" sz="20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 algn="just">
              <a:defRPr/>
            </a:pPr>
            <a:endParaRPr lang="pl-PL" altLang="pl-PL" sz="20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sz="20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 algn="just">
              <a:defRPr/>
            </a:pPr>
            <a:endParaRPr lang="pl-PL" altLang="pl-PL" sz="200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marL="0" indent="0">
              <a:defRPr/>
            </a:pPr>
            <a:endParaRPr lang="pl-PL" altLang="pl-PL" sz="20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ytuł 1">
            <a:extLst>
              <a:ext uri="{FF2B5EF4-FFF2-40B4-BE49-F238E27FC236}">
                <a16:creationId xmlns:a16="http://schemas.microsoft.com/office/drawing/2014/main" id="{4F5E78C0-FE0B-40FF-AFE2-D31673B968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78050" y="61913"/>
            <a:ext cx="9085263" cy="1260475"/>
          </a:xfrm>
        </p:spPr>
        <p:txBody>
          <a:bodyPr/>
          <a:lstStyle/>
          <a:p>
            <a:pPr algn="ctr"/>
            <a:br>
              <a:rPr lang="pl-PL" altLang="pl-PL" sz="3600" b="1"/>
            </a:br>
            <a:r>
              <a:rPr lang="pl-PL" altLang="pl-PL" sz="2800" b="1">
                <a:solidFill>
                  <a:srgbClr val="0070C0"/>
                </a:solidFill>
              </a:rPr>
              <a:t>Rekrutacja</a:t>
            </a:r>
          </a:p>
        </p:txBody>
      </p:sp>
      <p:grpSp>
        <p:nvGrpSpPr>
          <p:cNvPr id="22531" name="Group 10">
            <a:extLst>
              <a:ext uri="{FF2B5EF4-FFF2-40B4-BE49-F238E27FC236}">
                <a16:creationId xmlns:a16="http://schemas.microsoft.com/office/drawing/2014/main" id="{283D144C-802D-4EDD-8F95-00DBCEE1FE62}"/>
              </a:ext>
            </a:extLst>
          </p:cNvPr>
          <p:cNvGrpSpPr>
            <a:grpSpLocks/>
          </p:cNvGrpSpPr>
          <p:nvPr/>
        </p:nvGrpSpPr>
        <p:grpSpPr bwMode="auto">
          <a:xfrm>
            <a:off x="-1588" y="60325"/>
            <a:ext cx="13435013" cy="7493000"/>
            <a:chOff x="1884347" y="0"/>
            <a:chExt cx="11548319" cy="7553325"/>
          </a:xfrm>
        </p:grpSpPr>
        <p:pic>
          <p:nvPicPr>
            <p:cNvPr id="22532" name="Picture 1">
              <a:extLst>
                <a:ext uri="{FF2B5EF4-FFF2-40B4-BE49-F238E27FC236}">
                  <a16:creationId xmlns:a16="http://schemas.microsoft.com/office/drawing/2014/main" id="{0E5C5E7F-AB5C-434A-8506-4AB9191A04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4347" y="0"/>
              <a:ext cx="11547997" cy="7553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F08866CB-E092-5785-7C05-1536E217CBF4}"/>
                </a:ext>
              </a:extLst>
            </p:cNvPr>
            <p:cNvSpPr/>
            <p:nvPr/>
          </p:nvSpPr>
          <p:spPr>
            <a:xfrm>
              <a:off x="8050819" y="6809195"/>
              <a:ext cx="5381847" cy="675318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  <p:sp>
          <p:nvSpPr>
            <p:cNvPr id="9" name="Prostokąt 4">
              <a:extLst>
                <a:ext uri="{FF2B5EF4-FFF2-40B4-BE49-F238E27FC236}">
                  <a16:creationId xmlns:a16="http://schemas.microsoft.com/office/drawing/2014/main" id="{AFF01A7F-0613-DCDB-B322-B0367591A9FD}"/>
                </a:ext>
              </a:extLst>
            </p:cNvPr>
            <p:cNvSpPr/>
            <p:nvPr/>
          </p:nvSpPr>
          <p:spPr>
            <a:xfrm>
              <a:off x="8050819" y="3981498"/>
              <a:ext cx="5381847" cy="1270623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l-PL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Symbol zastępczy zawartości 2">
            <a:extLst>
              <a:ext uri="{FF2B5EF4-FFF2-40B4-BE49-F238E27FC236}">
                <a16:creationId xmlns:a16="http://schemas.microsoft.com/office/drawing/2014/main" id="{87FA6A34-BBC0-4919-8BD2-83A1BC031D0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60500" y="1522413"/>
            <a:ext cx="10609263" cy="6230937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altLang="pl-PL" sz="2400" b="1">
                <a:cs typeface="Calibri" panose="020F0502020204030204" pitchFamily="34" charset="0"/>
              </a:rPr>
              <a:t>Podstawowe kryteria rekrutacyjne:</a:t>
            </a:r>
            <a:endParaRPr lang="pl-PL" altLang="pl-PL" sz="1000" b="1"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Średnia ważona za zrealizowany okres studiów, nie mniejsza niż 3,80.</a:t>
            </a: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Potwierdzona znajomość języka angielskiego lub języka wymiany na poziomie min. B2.</a:t>
            </a: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Osiągnięcia o charakterze naukowym/społecznym.</a:t>
            </a: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Wcześniejszy udział w Programie Erasmus+.</a:t>
            </a:r>
          </a:p>
          <a:p>
            <a:pPr algn="just">
              <a:defRPr/>
            </a:pPr>
            <a:r>
              <a:rPr lang="pl-PL" altLang="pl-PL" sz="2200" u="sng">
                <a:cs typeface="Calibri"/>
              </a:rPr>
              <a:t>Oferta praktyk z instytucji przyjmującej (pismo lub mail).</a:t>
            </a:r>
            <a:r>
              <a:rPr lang="pl-PL" altLang="pl-PL" sz="2200">
                <a:cs typeface="Calibri"/>
              </a:rPr>
              <a:t> </a:t>
            </a:r>
            <a:endParaRPr lang="pl-PL" altLang="pl-PL" sz="2200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lang="pl-PL" sz="2200" b="1">
                <a:ea typeface="Calibri"/>
                <a:cs typeface="Calibri"/>
              </a:rPr>
              <a:t>Dokumenty rekrutacyjne należy złożyć w biurze CSM najpóźniej </a:t>
            </a:r>
            <a:r>
              <a:rPr lang="pl-PL" sz="2200" b="1" u="sng">
                <a:ea typeface="Calibri"/>
                <a:cs typeface="Calibri"/>
              </a:rPr>
              <a:t>45 dni przed planowanym terminem rozpoczęcia praktyk</a:t>
            </a:r>
            <a:r>
              <a:rPr lang="pl-PL" sz="2400" u="sng">
                <a:ea typeface="Calibri"/>
                <a:cs typeface="Calibri"/>
              </a:rPr>
              <a:t>.</a:t>
            </a:r>
            <a:endParaRPr lang="pl-PL" u="sng"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endParaRPr lang="pl-PL" altLang="pl-PL" sz="2200">
              <a:cs typeface="Calibri"/>
            </a:endParaRP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Dopuszczalne jest wprowadzenie przez Wydziały AGH dodatkowych kryteriów rekrutacyjnych.</a:t>
            </a:r>
          </a:p>
          <a:p>
            <a:pPr algn="just">
              <a:defRPr/>
            </a:pPr>
            <a:r>
              <a:rPr lang="pl-PL" altLang="pl-PL" sz="2200" b="1">
                <a:cs typeface="Calibri" panose="020F0502020204030204" pitchFamily="34" charset="0"/>
              </a:rPr>
              <a:t>Rekrutacja jest ciągła, w czasie trwania roku akademickiego, do wyczerpania środków finansowych. Podczas rekrutacji student musi posiadać status studenta.</a:t>
            </a:r>
          </a:p>
          <a:p>
            <a:pPr marL="0" indent="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0" indent="0" algn="just">
              <a:defRPr/>
            </a:pPr>
            <a:endParaRPr lang="pl-PL" altLang="pl-PL" sz="220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 marL="0" indent="0">
              <a:defRPr/>
            </a:pPr>
            <a:endParaRPr lang="pl-PL" altLang="pl-PL" sz="2200">
              <a:cs typeface="Calibri" panose="020F050202020403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EF2375FE-B8BA-4874-BF61-D48D89942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713" y="322263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Rekrutacja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praktyki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0F656949-85C8-4587-BEE3-169F786B04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3925" y="1885474"/>
            <a:ext cx="11585575" cy="4794250"/>
          </a:xfrm>
        </p:spPr>
        <p:txBody>
          <a:bodyPr/>
          <a:lstStyle/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altLang="pl-PL">
                <a:cs typeface="Calibri"/>
              </a:rPr>
              <a:t>Rozpoczęcie spotkania przez Dyrektora CSM Pana Pawła Świerka.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altLang="pl-PL">
                <a:cs typeface="Calibri" panose="020F0502020204030204" pitchFamily="34" charset="0"/>
              </a:rPr>
              <a:t>Wprowadzenie do spotkania przez Uczelnianego Koordynatora Programu Erasmus+ Pana Profesora Tadeusza Pająka.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altLang="pl-PL">
                <a:cs typeface="Calibri"/>
              </a:rPr>
              <a:t>Kilka słów od Rzecznika Praw Studenta Pani Agnieszki Zatyki-Szlachcic.</a:t>
            </a:r>
            <a:endParaRPr lang="pl-PL" altLang="pl-PL">
              <a:ea typeface="Calibri"/>
              <a:cs typeface="Calibri"/>
            </a:endParaRPr>
          </a:p>
          <a:p>
            <a:pPr marL="514350" indent="-514350">
              <a:buAutoNum type="arabicPeriod"/>
            </a:pPr>
            <a:r>
              <a:rPr lang="pl-PL" altLang="pl-PL">
                <a:ea typeface="Calibri"/>
                <a:cs typeface="Calibri"/>
              </a:rPr>
              <a:t>Doświadczenia beneficjentki Erasmus+, Prezydent ESN AGH Pani Katarzyny Domalewskiej.</a:t>
            </a:r>
            <a:endParaRPr lang="pl-PL" altLang="pl-PL">
              <a:cs typeface="Calibri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altLang="pl-PL">
                <a:cs typeface="Calibri"/>
              </a:rPr>
              <a:t>Omówienie zagadnień związanych z rekrutacją na wymianę na studia i praktyki przez pracowników SWM CSM: Panią Nikolę </a:t>
            </a:r>
            <a:r>
              <a:rPr lang="pl-PL" altLang="pl-PL" err="1">
                <a:cs typeface="Calibri"/>
              </a:rPr>
              <a:t>Chudykę</a:t>
            </a:r>
            <a:r>
              <a:rPr lang="pl-PL" altLang="pl-PL">
                <a:cs typeface="Calibri"/>
              </a:rPr>
              <a:t>, Panią Sylwię Cygan-Korecką.</a:t>
            </a:r>
            <a:endParaRPr lang="pl-PL" altLang="pl-PL">
              <a:ea typeface="Calibri"/>
              <a:cs typeface="Calibri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l-PL" altLang="pl-PL">
                <a:cs typeface="Calibri" panose="020F0502020204030204" pitchFamily="34" charset="0"/>
              </a:rPr>
              <a:t>Pytania uczestników.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pl-PL" altLang="pl-PL">
              <a:cs typeface="Calibri" panose="020F0502020204030204" pitchFamily="34" charset="0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4FE92E1-0D54-BE63-6F24-BEE588BE69F3}"/>
              </a:ext>
            </a:extLst>
          </p:cNvPr>
          <p:cNvSpPr txBox="1">
            <a:spLocks/>
          </p:cNvSpPr>
          <p:nvPr/>
        </p:nvSpPr>
        <p:spPr bwMode="auto">
          <a:xfrm>
            <a:off x="2173288" y="161925"/>
            <a:ext cx="9085262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Harmonogram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spotkania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793F3A-7BC4-4F28-A313-9B550066B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500" y="2011363"/>
            <a:ext cx="10728325" cy="47942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altLang="pl-PL" sz="2200" u="sng">
                <a:cs typeface="Calibri" panose="020F0502020204030204" pitchFamily="34" charset="0"/>
              </a:rPr>
              <a:t>Oferta</a:t>
            </a:r>
            <a:r>
              <a:rPr lang="pl-PL" altLang="pl-PL" sz="3200" u="sng">
                <a:cs typeface="Calibri" panose="020F0502020204030204" pitchFamily="34" charset="0"/>
              </a:rPr>
              <a:t> </a:t>
            </a:r>
            <a:r>
              <a:rPr lang="pl-PL" altLang="pl-PL" sz="2200" u="sng">
                <a:cs typeface="Calibri" panose="020F0502020204030204" pitchFamily="34" charset="0"/>
              </a:rPr>
              <a:t>praktyk z instytucji przyjmującej (pismo lub mail). </a:t>
            </a:r>
          </a:p>
          <a:p>
            <a:pPr>
              <a:defRPr/>
            </a:pPr>
            <a:endParaRPr lang="pl-PL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sz="2200"/>
              <a:t>AGH zastrzega sobie możliwość weryfikacji firmy przyjmującej na praktyki Erasmus+ poprzez sprawdzenie formalne oraz weryfikację wizerunkową firmy. W przypadkach budzących wątpliwości co do wiarygodności firmy, CSM zastrzega sobie prawo do odmowy sfinansowania mobilności w ramach funduszy Erasmus+.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118DC14E-1ABD-4382-ADD8-2DC3C299C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713" y="322263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Rekrutacja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praktyki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Obraz 3">
            <a:extLst>
              <a:ext uri="{FF2B5EF4-FFF2-40B4-BE49-F238E27FC236}">
                <a16:creationId xmlns:a16="http://schemas.microsoft.com/office/drawing/2014/main" id="{84D3E094-55DA-42AA-B6F9-5D92D58E5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" t="1016" r="1622" b="8414"/>
          <a:stretch>
            <a:fillRect/>
          </a:stretch>
        </p:blipFill>
        <p:spPr bwMode="auto">
          <a:xfrm>
            <a:off x="163513" y="177800"/>
            <a:ext cx="12961937" cy="737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B0BB3FE-5AEA-4D22-88D7-147705EB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14006" cy="561045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CB20555-647C-4D7D-BD42-0EB888CEBD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616" y="3562226"/>
            <a:ext cx="7508801" cy="511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85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17C66AC2-5112-AD9D-3FBB-361B3D1AC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1375" y="106363"/>
            <a:ext cx="9085263" cy="1260475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Możliwości wyjazdów na studia/praktyki</a:t>
            </a:r>
          </a:p>
        </p:txBody>
      </p:sp>
      <p:sp>
        <p:nvSpPr>
          <p:cNvPr id="27651" name="Symbol zastępczy zawartości 2">
            <a:extLst>
              <a:ext uri="{FF2B5EF4-FFF2-40B4-BE49-F238E27FC236}">
                <a16:creationId xmlns:a16="http://schemas.microsoft.com/office/drawing/2014/main" id="{A00622B1-F3C8-40D4-BF53-6F4C05CEF643}"/>
              </a:ext>
            </a:extLst>
          </p:cNvPr>
          <p:cNvSpPr>
            <a:spLocks noGrp="1"/>
          </p:cNvSpPr>
          <p:nvPr/>
        </p:nvSpPr>
        <p:spPr bwMode="auto">
          <a:xfrm>
            <a:off x="1331913" y="1455738"/>
            <a:ext cx="10644187" cy="453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2144" tIns="52144" rIns="52144" bIns="52144"/>
          <a:lstStyle>
            <a:lvl1pPr marL="390525" indent="-390525" defTabSz="1042988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54400" indent="-29337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811588" indent="-2768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4840288" indent="-3276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251575" indent="-4165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67087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71659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6231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80803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800"/>
              </a:spcBef>
            </a:pP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długoterminowe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wyjazdy na studia/praktykę od 2 do 12 miesięcy: mobilność fizyczna (minimum 2 miesiące) i opcjonalnie część wirtualna.</a:t>
            </a:r>
            <a:endParaRPr lang="en-US" altLang="pl-PL" sz="2200"/>
          </a:p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  Uwaga! SMS – do zrealizowania min. 30 ECTS/semestr. </a:t>
            </a:r>
            <a:endParaRPr lang="pl-PL" altLang="pl-PL" sz="2200">
              <a:solidFill>
                <a:srgbClr val="FF000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altLang="pl-PL" sz="2200" b="1">
                <a:solidFill>
                  <a:srgbClr val="FF0000"/>
                </a:solidFill>
                <a:cs typeface="Calibri" panose="020F0502020204030204" pitchFamily="34" charset="0"/>
              </a:rPr>
              <a:t>		Preferowane wyjazdy trwające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altLang="pl-PL" sz="2200" b="1">
                <a:solidFill>
                  <a:srgbClr val="FF0000"/>
                </a:solidFill>
                <a:cs typeface="Calibri" panose="020F0502020204030204" pitchFamily="34" charset="0"/>
              </a:rPr>
              <a:t>		STUDIA: 1 semestr (5 miesięcy) 		PRAKTYKI: od 2 do 6 miesięcy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</a:pPr>
            <a:endParaRPr lang="pl-PL" altLang="pl-PL" sz="1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</a:pP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krótkoterminowe 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wyjazdy na studia/praktykę (5-30 dni mobilności fizycznej) </a:t>
            </a:r>
            <a:r>
              <a:rPr lang="pl-PL" altLang="pl-PL" sz="2200" i="1" u="sng">
                <a:solidFill>
                  <a:srgbClr val="000000"/>
                </a:solidFill>
                <a:cs typeface="Calibri" panose="020F0502020204030204" pitchFamily="34" charset="0"/>
              </a:rPr>
              <a:t>połączone z obowiązkową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(w przypadku doktorantów-opcjonalną) </a:t>
            </a:r>
            <a:r>
              <a:rPr lang="pl-PL" altLang="pl-PL" sz="2200" i="1" u="sng">
                <a:cs typeface="Calibri" panose="020F0502020204030204" pitchFamily="34" charset="0"/>
              </a:rPr>
              <a:t>częścią wirtualną 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(min./max. czas trwania nieokreślony).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  Uwaga! SMS – do zrealizowania min. 3 ECTS/semestr. </a:t>
            </a:r>
          </a:p>
          <a:p>
            <a:pPr algn="just">
              <a:lnSpc>
                <a:spcPct val="100000"/>
              </a:lnSpc>
              <a:spcBef>
                <a:spcPts val="800"/>
              </a:spcBef>
            </a:pPr>
            <a:endParaRPr lang="pl-PL" altLang="pl-PL" sz="14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</a:pP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BIPs krótkotrwałe 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wyjazdy na studia (5-30 dni mobilności fizycznej) połączone z obowiązkową częścią wirtualną (min./max. czas trwania nieokreślony) – do zrealizowania min. 3 ECTS/semestr. </a:t>
            </a:r>
          </a:p>
          <a:p>
            <a:pPr algn="ctr">
              <a:lnSpc>
                <a:spcPct val="100000"/>
              </a:lnSpc>
              <a:spcBef>
                <a:spcPts val="800"/>
              </a:spcBef>
              <a:buFontTx/>
              <a:buNone/>
            </a:pPr>
            <a:r>
              <a:rPr lang="pl-PL" altLang="pl-PL" sz="2000" b="1">
                <a:solidFill>
                  <a:srgbClr val="000000"/>
                </a:solidFill>
                <a:cs typeface="Calibri" panose="020F0502020204030204" pitchFamily="34" charset="0"/>
              </a:rPr>
              <a:t>Blended mobility = każda mobilność fizyczna + wirtualna</a:t>
            </a: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lang="pl-PL" altLang="pl-PL" sz="200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>
            <a:extLst>
              <a:ext uri="{FF2B5EF4-FFF2-40B4-BE49-F238E27FC236}">
                <a16:creationId xmlns:a16="http://schemas.microsoft.com/office/drawing/2014/main" id="{70128A88-985D-B8CA-4334-4FB7C992F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275" y="20638"/>
            <a:ext cx="3952875" cy="1460500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Kto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może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wyjechać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pl-PL" altLang="pl-PL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675" name="Symbol zastępczy zawartości 2">
            <a:extLst>
              <a:ext uri="{FF2B5EF4-FFF2-40B4-BE49-F238E27FC236}">
                <a16:creationId xmlns:a16="http://schemas.microsoft.com/office/drawing/2014/main" id="{2DF3BEFA-3E1E-4A12-925F-5181F6564C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16038" y="1906588"/>
            <a:ext cx="11017250" cy="4538662"/>
          </a:xfrm>
        </p:spPr>
        <p:txBody>
          <a:bodyPr/>
          <a:lstStyle/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Studenci I (po ukończeniu 1 roku), II i III stopnia studiów dziennych, wieczorowych, zaocznych, oferta nie dotyczy słuchaczy studiów podyplomowych. </a:t>
            </a:r>
            <a:endParaRPr lang="en-US" altLang="pl-PL" sz="2200">
              <a:cs typeface="Calibri" panose="020F0502020204030204" pitchFamily="34" charset="0"/>
            </a:endParaRPr>
          </a:p>
          <a:p>
            <a:pPr marL="342900" indent="-342900" algn="just"/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Student studiujący na dwóch lub więcej kierunkach studiów może aplikować tylko z jednego kierunku, w którym są spełnione powyższe warunki.</a:t>
            </a:r>
          </a:p>
          <a:p>
            <a:pPr marL="342900" indent="-342900" algn="just"/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Absolwenci mogą wyjechać na praktykę. Warunek: do rekrutacji muszą podejść mając status studenta, tj. przed obroną!</a:t>
            </a:r>
          </a:p>
          <a:p>
            <a:pPr marL="342900" indent="-342900" algn="just"/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solidFill>
                  <a:srgbClr val="FF0000"/>
                </a:solidFill>
                <a:cs typeface="Calibri" panose="020F0502020204030204" pitchFamily="34" charset="0"/>
              </a:rPr>
              <a:t>UWAGA:</a:t>
            </a:r>
            <a:r>
              <a:rPr lang="pl-PL" altLang="pl-PL" sz="2200">
                <a:cs typeface="Calibri" panose="020F0502020204030204" pitchFamily="34" charset="0"/>
              </a:rPr>
              <a:t> Wyjazd na studia/praktykę nie może kolidować z ukończeniem studiów, w terminie przewidywanym w planie studiów – wykluczone urlopy dziekańskie, chorobowe, itp.</a:t>
            </a:r>
          </a:p>
          <a:p>
            <a:pPr marL="342900" indent="-342900" algn="just"/>
            <a:endParaRPr lang="pl-PL" altLang="pl-PL" sz="2200">
              <a:cs typeface="Calibri" panose="020F0502020204030204" pitchFamily="34" charset="0"/>
            </a:endParaRPr>
          </a:p>
          <a:p>
            <a:pPr marL="342900" indent="-342900"/>
            <a:endParaRPr lang="pl-PL" altLang="pl-PL" sz="22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zawartości 2">
            <a:extLst>
              <a:ext uri="{FF2B5EF4-FFF2-40B4-BE49-F238E27FC236}">
                <a16:creationId xmlns:a16="http://schemas.microsoft.com/office/drawing/2014/main" id="{34C66735-F14A-45E9-9FFF-E896C94FAB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87475" y="2133600"/>
            <a:ext cx="10729913" cy="4538663"/>
          </a:xfrm>
        </p:spPr>
        <p:txBody>
          <a:bodyPr/>
          <a:lstStyle/>
          <a:p>
            <a:pPr>
              <a:defRPr/>
            </a:pPr>
            <a:r>
              <a:rPr lang="pl-PL" altLang="pl-PL" sz="2200" b="1">
                <a:cs typeface="Calibri" panose="020F0502020204030204" pitchFamily="34" charset="0"/>
              </a:rPr>
              <a:t>Student w trakcie realizacji mobilności edukacyjnej na studia </a:t>
            </a:r>
            <a:r>
              <a:rPr lang="pl-PL" altLang="pl-PL" sz="2200" b="1">
                <a:solidFill>
                  <a:srgbClr val="FF0000"/>
                </a:solidFill>
                <a:cs typeface="Calibri" panose="020F0502020204030204" pitchFamily="34" charset="0"/>
              </a:rPr>
              <a:t>musi posiadać status studenta</a:t>
            </a:r>
            <a:r>
              <a:rPr lang="pl-PL" altLang="pl-PL" sz="2200" b="1">
                <a:cs typeface="Calibri" panose="020F0502020204030204" pitchFamily="34" charset="0"/>
              </a:rPr>
              <a:t> </a:t>
            </a:r>
            <a:r>
              <a:rPr lang="pl-PL" altLang="pl-PL" sz="2200">
                <a:cs typeface="Calibri" panose="020F0502020204030204" pitchFamily="34" charset="0"/>
              </a:rPr>
              <a:t>(nie może przebywać na urlopie dziekańskim). W przypadku studentów trzeciego roku studiów licencjackich lub czwartego roku studiów inżynierskich przyjęcie na studia drugiego stopnia (wpis na studia) nie jest jednoznaczne z uzyskaniem statusu studenta. - </a:t>
            </a:r>
            <a:r>
              <a:rPr lang="pl-PL" altLang="pl-PL" sz="2200" u="sng">
                <a:solidFill>
                  <a:srgbClr val="FF0000"/>
                </a:solidFill>
                <a:cs typeface="Calibri" panose="020F0502020204030204" pitchFamily="34" charset="0"/>
              </a:rPr>
              <a:t>Status studenta jest potwierdzany przez Dziekana/Prodziekana Wydziału podpisem na Wniosku wyjazdowym oraz adnotacją z dziekanatu.</a:t>
            </a: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r>
              <a:rPr lang="pl-PL" altLang="pl-PL" sz="2200" b="1" u="sng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Mobilność edukacyjna na studia na pierwszym semestrze studiów magisterskich możliwa jest tylko na te uczelnie przyjmujące, w których zajęcia rozpoczynają się nie wcześniej niż data rozpoczęcia semestru w AGH.</a:t>
            </a: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 algn="just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marL="342900" indent="-342900">
              <a:defRPr/>
            </a:pPr>
            <a:endParaRPr lang="pl-PL" altLang="pl-PL" sz="2200">
              <a:cs typeface="Calibri" panose="020F0502020204030204" pitchFamily="34" charset="0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6E7E31DB-FAB9-4456-B4C2-02B190E84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275" y="249238"/>
            <a:ext cx="3952875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Ważne informacje</a:t>
            </a:r>
            <a:endParaRPr lang="pl-PL" altLang="pl-PL" sz="3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0B0E01D0-D062-D304-9C2A-9F1927DB8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0"/>
            <a:ext cx="11585575" cy="1460500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Możliwość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wielokrotnych</a:t>
            </a:r>
            <a:r>
              <a:rPr lang="pl-PL" alt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wyjazdów</a:t>
            </a: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7600C8A-DF8E-FBC7-2F76-EF070F41B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7475" y="1735138"/>
            <a:ext cx="11233150" cy="45386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 algn="just">
              <a:defRPr/>
            </a:pPr>
            <a:r>
              <a:rPr lang="pl-PL" altLang="pl-PL" sz="2200">
                <a:cs typeface="Calibri" panose="020F0502020204030204" pitchFamily="34" charset="0"/>
              </a:rPr>
              <a:t>Student na każdym stopniu studiów posiada tzw. </a:t>
            </a:r>
            <a:r>
              <a:rPr lang="pl-PL" altLang="pl-PL" sz="2200" b="1">
                <a:cs typeface="Calibri" panose="020F0502020204030204" pitchFamily="34" charset="0"/>
              </a:rPr>
              <a:t>"kapitał mobilności", </a:t>
            </a:r>
            <a:r>
              <a:rPr lang="pl-PL" altLang="pl-PL" sz="2200">
                <a:cs typeface="Calibri" panose="020F0502020204030204" pitchFamily="34" charset="0"/>
              </a:rPr>
              <a:t>który wynosi </a:t>
            </a:r>
            <a:r>
              <a:rPr lang="pl-PL" altLang="pl-PL" sz="2200" b="1">
                <a:cs typeface="Calibri" panose="020F0502020204030204" pitchFamily="34" charset="0"/>
              </a:rPr>
              <a:t>12 miesięcy</a:t>
            </a:r>
            <a:r>
              <a:rPr lang="pl-PL" altLang="pl-PL" sz="2200">
                <a:cs typeface="Calibri" panose="020F0502020204030204" pitchFamily="34" charset="0"/>
              </a:rPr>
              <a:t>. Łączna długość pobytów za granicą nie może przekroczyć "kapitału mobilności" w obrębie jednego cyklu studiów.</a:t>
            </a:r>
            <a:endParaRPr lang="en-US" altLang="pl-PL" sz="2200">
              <a:cs typeface="Calibri" panose="020F0502020204030204" pitchFamily="34" charset="0"/>
            </a:endParaRPr>
          </a:p>
          <a:p>
            <a:pPr marL="0" indent="0">
              <a:defRPr/>
            </a:pPr>
            <a:endParaRPr lang="pl-PL" altLang="pl-PL" sz="2200">
              <a:cs typeface="Calibri" panose="020F0502020204030204" pitchFamily="34" charset="0"/>
            </a:endParaRPr>
          </a:p>
          <a:p>
            <a:pPr>
              <a:defRPr/>
            </a:pPr>
            <a:r>
              <a:rPr lang="pl-PL" altLang="pl-PL" sz="2200">
                <a:cs typeface="Calibri" panose="020F0502020204030204" pitchFamily="34" charset="0"/>
              </a:rPr>
              <a:t>Do "kapitału mobilności" wlicza się: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altLang="pl-PL" sz="2200">
                <a:cs typeface="Calibri" panose="020F0502020204030204" pitchFamily="34" charset="0"/>
              </a:rPr>
              <a:t>   - wyjazd z grantem zerowym (nie dotyczy "osób z mniejszymi szansami")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pl-PL" altLang="pl-PL" sz="2200">
                <a:cs typeface="Calibri" panose="020F0502020204030204" pitchFamily="34" charset="0"/>
              </a:rPr>
              <a:t>   - poprzednie wyjazdy w ramach Erasmus+</a:t>
            </a:r>
          </a:p>
          <a:p>
            <a:pPr marL="0" indent="0">
              <a:defRPr/>
            </a:pPr>
            <a:endParaRPr lang="pl-PL" altLang="pl-PL" sz="22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ytuł 1">
            <a:extLst>
              <a:ext uri="{FF2B5EF4-FFF2-40B4-BE49-F238E27FC236}">
                <a16:creationId xmlns:a16="http://schemas.microsoft.com/office/drawing/2014/main" id="{BA762C60-2E1C-DD3D-7C61-FDEF51CEC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550" y="165100"/>
            <a:ext cx="11996738" cy="1460500"/>
          </a:xfrm>
        </p:spPr>
        <p:txBody>
          <a:bodyPr/>
          <a:lstStyle/>
          <a:p>
            <a:pPr algn="ctr">
              <a:defRPr/>
            </a:pPr>
            <a:br>
              <a:rPr lang="pl-PL" altLang="pl-PL" sz="2800" b="1">
                <a:solidFill>
                  <a:srgbClr val="0070C0"/>
                </a:solidFill>
                <a:cs typeface="Calibri Light" panose="020F0302020204030204" pitchFamily="34" charset="0"/>
              </a:rPr>
            </a:br>
            <a:br>
              <a:rPr lang="pl-PL" altLang="pl-PL" sz="2800" b="1">
                <a:cs typeface="Calibri Light" panose="020F03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 ramach wsparcia finansowego 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studentowi/absolwentowi przysługuje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pl-PL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7CF6D4A-3B9E-099B-65FC-20341DBEB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638" y="2122488"/>
            <a:ext cx="9085262" cy="45386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>
              <a:latin typeface="Verdana"/>
              <a:ea typeface="Verdana"/>
            </a:endParaRPr>
          </a:p>
          <a:p>
            <a:pPr>
              <a:buFont typeface="Wingdings,Sans-Serif" panose="05000000000000000000" pitchFamily="2" charset="2"/>
              <a:buChar char="ü"/>
              <a:defRPr/>
            </a:pPr>
            <a:endParaRPr lang="pl-PL" sz="1800">
              <a:latin typeface="Verdana"/>
              <a:ea typeface="Verdana"/>
            </a:endParaRPr>
          </a:p>
          <a:p>
            <a:pPr>
              <a:buFont typeface="Wingdings,Sans-Serif" panose="05000000000000000000" pitchFamily="2" charset="2"/>
              <a:buChar char="ü"/>
              <a:defRPr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31748" name="Symbol zastępczy zawartości 2">
            <a:extLst>
              <a:ext uri="{FF2B5EF4-FFF2-40B4-BE49-F238E27FC236}">
                <a16:creationId xmlns:a16="http://schemas.microsoft.com/office/drawing/2014/main" id="{8744767C-DA1C-4459-80C9-E700A3BFF2A7}"/>
              </a:ext>
            </a:extLst>
          </p:cNvPr>
          <p:cNvSpPr txBox="1">
            <a:spLocks/>
          </p:cNvSpPr>
          <p:nvPr/>
        </p:nvSpPr>
        <p:spPr bwMode="auto">
          <a:xfrm>
            <a:off x="1387475" y="1984375"/>
            <a:ext cx="10945813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50825" indent="-250825" defTabSz="1006475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4063" indent="-250825" defTabSz="1006475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8888" indent="-250825" defTabSz="1006475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762125" indent="-250825" defTabSz="1006475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265363" indent="-250825" defTabSz="1006475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722563" indent="-250825" defTabSz="1006475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79763" indent="-250825" defTabSz="1006475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36963" indent="-250825" defTabSz="1006475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094163" indent="-250825" defTabSz="1006475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pl-PL" altLang="pl-PL" sz="2200" b="1">
                <a:cs typeface="Calibri" panose="020F0502020204030204" pitchFamily="34" charset="0"/>
              </a:rPr>
              <a:t>wsparcie indywidualne</a:t>
            </a:r>
            <a:r>
              <a:rPr lang="pl-PL" altLang="pl-PL" sz="2200">
                <a:cs typeface="Calibri" panose="020F0502020204030204" pitchFamily="34" charset="0"/>
              </a:rPr>
              <a:t> - wysokość wsparcia indywidualnego obliczana jest na postawie okresu fizycznej mobilności wskazanego w Learning Agreement. Miesięczna stawka stypendialna ustalana jest przez Komisję Europejską na dany projekt. Stawki nie ulegają zmianie w trakcie trwania projektu; </a:t>
            </a:r>
          </a:p>
          <a:p>
            <a:pPr algn="just"/>
            <a:r>
              <a:rPr lang="pl-PL" altLang="pl-PL" sz="2200" b="1">
                <a:cs typeface="Calibri" panose="020F0502020204030204" pitchFamily="34" charset="0"/>
              </a:rPr>
              <a:t>ryczałt na koszty podróży</a:t>
            </a:r>
            <a:r>
              <a:rPr lang="pl-PL" altLang="pl-PL" sz="2200">
                <a:cs typeface="Calibri" panose="020F0502020204030204" pitchFamily="34" charset="0"/>
              </a:rPr>
              <a:t> - naliczany na podstawie odległości między miejscem wyjazdu (uczelnia wysyłająca - AGH), a miejscem działania (uczelnia/instytucja przyjmująca). Stawka ryczałtu ustalana jest przez Komisję Europejską na dany projekt. Do obliczania dystansu podróży stosuje się kalkulator odległości dostępny na stronie </a:t>
            </a:r>
            <a:r>
              <a:rPr lang="pl-PL" altLang="pl-PL" sz="2200">
                <a:cs typeface="Calibri" panose="020F0502020204030204" pitchFamily="34" charset="0"/>
                <a:hlinkClick r:id="rId2"/>
              </a:rPr>
              <a:t>http://ec.europa.eu/programmes/erasmus-plus/tools/distance_en.htm</a:t>
            </a:r>
            <a:endParaRPr lang="pl-PL" altLang="pl-PL" sz="2200">
              <a:cs typeface="Calibri" panose="020F0502020204030204" pitchFamily="34" charset="0"/>
            </a:endParaRPr>
          </a:p>
          <a:p>
            <a:pPr algn="just"/>
            <a:r>
              <a:rPr lang="pl-PL" altLang="pl-PL" sz="2200" b="1">
                <a:cs typeface="Calibri" panose="020F0502020204030204" pitchFamily="34" charset="0"/>
              </a:rPr>
              <a:t>wsparcie indywidualne na dni podróży</a:t>
            </a:r>
            <a:r>
              <a:rPr lang="pl-PL" altLang="pl-PL" sz="2200">
                <a:cs typeface="Calibri" panose="020F0502020204030204" pitchFamily="34" charset="0"/>
              </a:rPr>
              <a:t> - w uzasadnionych przypadkach, studenci/absolwenci uprawnieni są do otrzymania wsparcia indywidualnego na pokrycie kosztów utrzymania w czasie podróży (przed rozpoczęciem mobilności i po jej zakończeniu).</a:t>
            </a:r>
          </a:p>
          <a:p>
            <a:pPr algn="just"/>
            <a:endParaRPr lang="pl-PL" altLang="pl-PL" sz="22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1D84B356-A495-475A-876D-05451D915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343" y="517550"/>
            <a:ext cx="11996738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Wsparcie indywidualne - stawki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Projekt Erasmus KA131 2026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 u="sng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wyjazdy długoterminowe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pl-PL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4C6BF52-1B06-461C-A911-FB4FAAA65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192" y="1978050"/>
            <a:ext cx="9601218" cy="382370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130C883-9338-4C40-BC2E-54FCB2A8F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6192" y="5938490"/>
            <a:ext cx="7220958" cy="7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957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760E6044-8BDF-8CE6-F1BF-2FB99317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4" y="34787"/>
            <a:ext cx="11585575" cy="1460500"/>
          </a:xfrm>
        </p:spPr>
        <p:txBody>
          <a:bodyPr/>
          <a:lstStyle/>
          <a:p>
            <a:pPr algn="ctr"/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Wyjazdy długoterminowe osób z tzw. 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"mniejszymi szansami"</a:t>
            </a: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C09EA9C-5F64-6332-EA64-1BD3BBD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638" y="2122488"/>
            <a:ext cx="9085263" cy="4538662"/>
          </a:xfrm>
        </p:spPr>
        <p:txBody>
          <a:bodyPr/>
          <a:lstStyle/>
          <a:p>
            <a:pPr marL="0" indent="0">
              <a:buNone/>
            </a:pPr>
            <a:endParaRPr lang="pl-PL" sz="1800">
              <a:latin typeface="Verdana"/>
              <a:ea typeface="Verdana"/>
            </a:endParaRPr>
          </a:p>
          <a:p>
            <a:pPr>
              <a:buFont typeface="Wingdings,Sans-Serif" panose="05000000000000000000" pitchFamily="2" charset="2"/>
              <a:buChar char="ü"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F40C31E-6291-4167-2AF2-C0318A58E04D}"/>
              </a:ext>
            </a:extLst>
          </p:cNvPr>
          <p:cNvSpPr txBox="1">
            <a:spLocks/>
          </p:cNvSpPr>
          <p:nvPr/>
        </p:nvSpPr>
        <p:spPr bwMode="auto">
          <a:xfrm>
            <a:off x="1172096" y="2274889"/>
            <a:ext cx="11017224" cy="365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2144" tIns="52144" rIns="52144" bIns="52144" numCol="1" anchor="t" anchorCtr="0" compatLnSpc="1">
            <a:prstTxWarp prst="textNoShape">
              <a:avLst/>
            </a:prstTxWarp>
          </a:bodyPr>
          <a:lstStyle>
            <a:lvl1pPr marL="390525" indent="-390525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»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3454400" indent="-29337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3811588" indent="-2768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•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4840288" indent="-3276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6251575" indent="-4165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»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Osoby (studenci/doktoranci i absolwenci), które będą spełniać kryteria ujęte w definicji „osób z mniejszymi szansami” (</a:t>
            </a:r>
            <a:r>
              <a:rPr lang="pl-PL" sz="2200" err="1">
                <a:latin typeface="Calibri" panose="020F0502020204030204" pitchFamily="34" charset="0"/>
                <a:cs typeface="Calibri" panose="020F0502020204030204" pitchFamily="34" charset="0"/>
              </a:rPr>
              <a:t>students</a:t>
            </a: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2200" err="1">
                <a:latin typeface="Calibri" panose="020F0502020204030204" pitchFamily="34" charset="0"/>
                <a:cs typeface="Calibri" panose="020F0502020204030204" pitchFamily="34" charset="0"/>
              </a:rPr>
              <a:t>graduates</a:t>
            </a: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2200" err="1">
                <a:latin typeface="Calibri" panose="020F0502020204030204" pitchFamily="34" charset="0"/>
                <a:cs typeface="Calibri" panose="020F0502020204030204" pitchFamily="34" charset="0"/>
              </a:rPr>
              <a:t>fewer</a:t>
            </a: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200" err="1">
                <a:latin typeface="Calibri" panose="020F0502020204030204" pitchFamily="34" charset="0"/>
                <a:cs typeface="Calibri" panose="020F0502020204030204" pitchFamily="34" charset="0"/>
              </a:rPr>
              <a:t>opportunities</a:t>
            </a: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) będą otrzymywać dodatkowo </a:t>
            </a:r>
            <a:r>
              <a:rPr lang="pl-PL" sz="2200" b="1">
                <a:latin typeface="Calibri" panose="020F0502020204030204" pitchFamily="34" charset="0"/>
                <a:cs typeface="Calibri" panose="020F0502020204030204" pitchFamily="34" charset="0"/>
              </a:rPr>
              <a:t>kwotę 250 € </a:t>
            </a:r>
            <a:r>
              <a:rPr lang="pl-PL" sz="2200">
                <a:latin typeface="Calibri" panose="020F0502020204030204" pitchFamily="34" charset="0"/>
                <a:cs typeface="Calibri" panose="020F0502020204030204" pitchFamily="34" charset="0"/>
              </a:rPr>
              <a:t>na każdy miesiąc pobytu niezależnie od rodzaju wyjazdu.</a:t>
            </a:r>
          </a:p>
          <a:p>
            <a:pPr marL="0" indent="0">
              <a:buNone/>
            </a:pPr>
            <a:endParaRPr lang="pl-PL" sz="1800"/>
          </a:p>
          <a:p>
            <a:pPr marL="0" indent="0">
              <a:buNone/>
            </a:pPr>
            <a:r>
              <a:rPr lang="pl-PL" sz="1800">
                <a:latin typeface="Verdana"/>
                <a:ea typeface="Verdana"/>
              </a:rPr>
              <a:t>Definicja osób z "mniejszymi szansami":</a:t>
            </a:r>
          </a:p>
          <a:p>
            <a:pPr marL="285750" indent="-285750">
              <a:buFont typeface="Arial"/>
              <a:buChar char="•"/>
            </a:pPr>
            <a:r>
              <a:rPr lang="pl-PL" sz="1800">
                <a:latin typeface="Verdana"/>
                <a:ea typeface="Verdana"/>
              </a:rPr>
              <a:t>Osoby otrzymujące stypendium socjalne</a:t>
            </a:r>
          </a:p>
          <a:p>
            <a:pPr marL="285750" indent="-285750">
              <a:buFont typeface="Arial"/>
              <a:buChar char="•"/>
            </a:pPr>
            <a:r>
              <a:rPr lang="pl-PL" sz="1800">
                <a:latin typeface="Verdana"/>
                <a:ea typeface="Verdana"/>
              </a:rPr>
              <a:t>Osoby z orzeczoną niepełnosprawnością</a:t>
            </a:r>
          </a:p>
          <a:p>
            <a:pPr marL="285750" indent="-285750">
              <a:buFont typeface="Arial"/>
              <a:buChar char="•"/>
            </a:pPr>
            <a:r>
              <a:rPr lang="pl-PL" sz="1800">
                <a:latin typeface="Verdana"/>
                <a:ea typeface="Verdana"/>
              </a:rPr>
              <a:t>Osoby </a:t>
            </a:r>
            <a:r>
              <a:rPr lang="pl-PL" sz="1800">
                <a:latin typeface="Verdana"/>
                <a:ea typeface="Verdana"/>
                <a:cs typeface="+mn-lt"/>
              </a:rPr>
              <a:t>posiadające dzieci w wieku do lat 8 (w roku realizacji mobilności)</a:t>
            </a:r>
            <a:endParaRPr lang="pl-PL" sz="1800">
              <a:latin typeface="Verdana"/>
              <a:ea typeface="Verdana"/>
            </a:endParaRPr>
          </a:p>
          <a:p>
            <a:pPr marL="285750" indent="-285750">
              <a:buFont typeface="Arial"/>
              <a:buChar char="•"/>
            </a:pPr>
            <a:r>
              <a:rPr lang="pl-PL" sz="1800">
                <a:latin typeface="Verdana"/>
                <a:ea typeface="Verdana"/>
                <a:cs typeface="+mn-lt"/>
              </a:rPr>
              <a:t>Osoby korzystające z prawa do azylu lub posiadające status uchodźcy</a:t>
            </a:r>
            <a:endParaRPr lang="pl-PL"/>
          </a:p>
          <a:p>
            <a:pPr marL="0" indent="0">
              <a:buNone/>
            </a:pPr>
            <a:endParaRPr lang="pl-PL" sz="1800">
              <a:latin typeface="Verdana"/>
              <a:ea typeface="Verdana"/>
            </a:endParaRPr>
          </a:p>
          <a:p>
            <a:pPr>
              <a:buFont typeface="Arial" panose="05000000000000000000" pitchFamily="2" charset="2"/>
              <a:buChar char="•"/>
            </a:pPr>
            <a:endParaRPr lang="pl-PL" sz="180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258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>
            <a:extLst>
              <a:ext uri="{FF2B5EF4-FFF2-40B4-BE49-F238E27FC236}">
                <a16:creationId xmlns:a16="http://schemas.microsoft.com/office/drawing/2014/main" id="{9B1BD585-E29C-4CD2-B80E-47B620FAC3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3925" y="2870200"/>
            <a:ext cx="11585575" cy="157797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 b="1">
                <a:cs typeface="Calibri"/>
              </a:rPr>
              <a:t>Rozpoczęcie spotkania </a:t>
            </a:r>
            <a:endParaRPr lang="en-US" altLang="pl-PL" sz="3200" b="1">
              <a:cs typeface="Calibri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>
                <a:cs typeface="Calibri" panose="020F0502020204030204" pitchFamily="34" charset="0"/>
              </a:rPr>
              <a:t> Dyrektor CSM</a:t>
            </a:r>
            <a:endParaRPr lang="en-US" altLang="pl-PL" sz="3200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>
                <a:cs typeface="Calibri" panose="020F0502020204030204" pitchFamily="34" charset="0"/>
              </a:rPr>
              <a:t>Paweł Świerk</a:t>
            </a:r>
            <a:endParaRPr lang="en-US" altLang="pl-PL" sz="3200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76ED4793-B833-456A-BD2D-BCD1839A2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343" y="517550"/>
            <a:ext cx="11996738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Wsparcie indywidualne - stawki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Projekt Erasmus KA131 2026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 u="sng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wyjazdy krótkoterminowe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pl-PL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6700B41-536F-4169-8FAA-C7474671B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708" y="3019364"/>
            <a:ext cx="11362008" cy="151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39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9BAB4D84-02FB-4B0F-B316-468E46A58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343" y="517550"/>
            <a:ext cx="11996738" cy="1460500"/>
          </a:xfrm>
        </p:spPr>
        <p:txBody>
          <a:bodyPr/>
          <a:lstStyle/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Ryczałt na koszty podróży- stawki</a:t>
            </a:r>
            <a:br>
              <a:rPr lang="pl-PL" altLang="pl-PL" sz="3200" b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/>
                <a:ea typeface="Calibri"/>
                <a:cs typeface="Calibri"/>
              </a:rPr>
              <a:t> Projekt Erasmus KA131 2026</a:t>
            </a:r>
            <a:br>
              <a:rPr lang="pl-PL" altLang="pl-PL" sz="3200" b="1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lang="pl-PL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959373E-60E1-421D-A0E8-3D057CB13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603" y="1977189"/>
            <a:ext cx="9875497" cy="256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385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>
            <a:extLst>
              <a:ext uri="{FF2B5EF4-FFF2-40B4-BE49-F238E27FC236}">
                <a16:creationId xmlns:a16="http://schemas.microsoft.com/office/drawing/2014/main" id="{9EE21B34-8F05-69B8-6C1C-EAF19756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19050"/>
            <a:ext cx="11585575" cy="1460500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Wsparcie indywidualne na dni podróży </a:t>
            </a: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512F061F-0E53-B678-0F0D-3D859D7CD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638" y="2122488"/>
            <a:ext cx="9085262" cy="45386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sz="1800">
              <a:latin typeface="Verdana"/>
              <a:ea typeface="Verdana"/>
            </a:endParaRPr>
          </a:p>
          <a:p>
            <a:pPr>
              <a:buFont typeface="Wingdings,Sans-Serif" panose="05000000000000000000" pitchFamily="2" charset="2"/>
              <a:buChar char="ü"/>
              <a:defRPr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31748" name="Symbol zastępczy zawartości 2">
            <a:extLst>
              <a:ext uri="{FF2B5EF4-FFF2-40B4-BE49-F238E27FC236}">
                <a16:creationId xmlns:a16="http://schemas.microsoft.com/office/drawing/2014/main" id="{44D6E32D-6C34-462D-B23F-68223F909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6112" y="1762026"/>
            <a:ext cx="11193388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144" tIns="52144" rIns="52144" bIns="52144"/>
          <a:lstStyle>
            <a:lvl1pPr defTabSz="1042988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54400" indent="-29337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3811588" indent="-2768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4840288" indent="-3276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6251575" indent="-4165600" defTabSz="1042988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67087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71659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76231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8080375" indent="-4165600" defTabSz="1042988" eaLnBrk="0" fontAlgn="base" hangingPunct="0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Wsparcie indywidualne na pokrycie kosztów utrzymania w czasie podróży przed rozpoczęciem działania i po jego zakończeniu wynosi:</a:t>
            </a:r>
          </a:p>
          <a:p>
            <a:pPr marL="342900" indent="-342900" algn="just">
              <a:lnSpc>
                <a:spcPct val="100000"/>
              </a:lnSpc>
              <a:spcBef>
                <a:spcPts val="800"/>
              </a:spcBef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do 2 dni dla uczestników otrzymujących ryczałt na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podróż standardową</a:t>
            </a: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800"/>
              </a:spcBef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do 6 dni dla uczestników otrzymujących ryczałt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„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green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travel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”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  <a:defRPr/>
            </a:pPr>
            <a:endParaRPr lang="pl-PL" altLang="pl-PL" sz="36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None/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Podróż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„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green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travel”</a:t>
            </a:r>
            <a:r>
              <a:rPr lang="pl-PL" altLang="pl-PL" sz="2200" err="1">
                <a:solidFill>
                  <a:srgbClr val="000000"/>
                </a:solidFill>
                <a:cs typeface="Calibri" panose="020F0502020204030204" pitchFamily="34" charset="0"/>
              </a:rPr>
              <a:t>z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wykorzystaniem niskoemisyjnych środków transportu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takich jak:  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autobus, pociąg lub wspólne korzystanie z samochodu.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  <a:defRPr/>
            </a:pPr>
            <a:endParaRPr lang="pl-PL" altLang="pl-PL" sz="105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  <a:buNone/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Podróż niskoemisyjnymi środkami transportu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w jedną stronę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pl-PL" altLang="pl-PL" sz="2200" b="1">
                <a:solidFill>
                  <a:srgbClr val="FF0000"/>
                </a:solidFill>
                <a:cs typeface="Calibri" panose="020F0502020204030204" pitchFamily="34" charset="0"/>
              </a:rPr>
              <a:t>nie jest 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podstawą do uznania podróży jako 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„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green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0000"/>
                </a:solidFill>
                <a:cs typeface="Calibri" panose="020F0502020204030204" pitchFamily="34" charset="0"/>
              </a:rPr>
              <a:t>travel</a:t>
            </a:r>
            <a:r>
              <a:rPr lang="pl-PL" altLang="pl-PL" sz="2200" b="1">
                <a:solidFill>
                  <a:srgbClr val="000000"/>
                </a:solidFill>
                <a:cs typeface="Calibri" panose="020F0502020204030204" pitchFamily="34" charset="0"/>
              </a:rPr>
              <a:t>”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 i przyznania podwyższonego ryczałtu na podróż</a:t>
            </a:r>
            <a:endParaRPr lang="pl-PL" altLang="pl-PL" sz="10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800"/>
              </a:spcBef>
              <a:buNone/>
              <a:defRPr/>
            </a:pP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W przypadku </a:t>
            </a:r>
            <a:r>
              <a:rPr lang="pl-PL" altLang="pl-PL" sz="2200" b="1" u="sng">
                <a:solidFill>
                  <a:srgbClr val="000000"/>
                </a:solidFill>
                <a:cs typeface="Calibri" panose="020F0502020204030204" pitchFamily="34" charset="0"/>
              </a:rPr>
              <a:t>podróży do 499 km </a:t>
            </a:r>
            <a:r>
              <a:rPr lang="pl-PL" altLang="pl-PL" sz="2200">
                <a:solidFill>
                  <a:srgbClr val="000000"/>
                </a:solidFill>
                <a:cs typeface="Calibri" panose="020F0502020204030204" pitchFamily="34" charset="0"/>
              </a:rPr>
              <a:t> zostało wprowadzone </a:t>
            </a:r>
            <a:r>
              <a:rPr lang="pl-PL" altLang="pl-PL" sz="2200" b="1" u="sng">
                <a:solidFill>
                  <a:srgbClr val="000000"/>
                </a:solidFill>
                <a:cs typeface="Calibri" panose="020F0502020204030204" pitchFamily="34" charset="0"/>
              </a:rPr>
              <a:t>zalecenie wykorzystanie niskoemisyjnych środków transportu. </a:t>
            </a:r>
            <a:endParaRPr lang="pl-PL" altLang="pl-PL" sz="2200" b="1" u="sng"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00000"/>
              </a:lnSpc>
              <a:spcBef>
                <a:spcPts val="800"/>
              </a:spcBef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spcBef>
                <a:spcPts val="800"/>
              </a:spcBef>
              <a:defRPr/>
            </a:pPr>
            <a:endParaRPr lang="pl-PL" altLang="pl-PL" sz="2200">
              <a:solidFill>
                <a:srgbClr val="000000"/>
              </a:solidFill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ytuł 1">
            <a:extLst>
              <a:ext uri="{FF2B5EF4-FFF2-40B4-BE49-F238E27FC236}">
                <a16:creationId xmlns:a16="http://schemas.microsoft.com/office/drawing/2014/main" id="{37152F98-DC2C-3E75-1ED3-8BCE200C5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49238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Wsparcie</a:t>
            </a:r>
            <a:r>
              <a:rPr lang="pl-PL" sz="32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lt"/>
                <a:cs typeface="+mj-lt"/>
              </a:rPr>
              <a:t> </a:t>
            </a: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finansowe</a:t>
            </a:r>
          </a:p>
        </p:txBody>
      </p:sp>
      <p:sp>
        <p:nvSpPr>
          <p:cNvPr id="32771" name="Symbol zastępczy zawartości 2">
            <a:extLst>
              <a:ext uri="{FF2B5EF4-FFF2-40B4-BE49-F238E27FC236}">
                <a16:creationId xmlns:a16="http://schemas.microsoft.com/office/drawing/2014/main" id="{562195B9-AF88-463B-94A8-8E5B276B76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87475" y="1833562"/>
            <a:ext cx="10855325" cy="5041031"/>
          </a:xfrm>
        </p:spPr>
        <p:txBody>
          <a:bodyPr/>
          <a:lstStyle/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Wsparcie finansowe (stypendium) jest formą </a:t>
            </a:r>
            <a:r>
              <a:rPr lang="pl-PL" altLang="pl-PL" sz="2200" b="1">
                <a:cs typeface="Calibri" panose="020F0502020204030204" pitchFamily="34" charset="0"/>
              </a:rPr>
              <a:t>dofinansowania </a:t>
            </a:r>
            <a:r>
              <a:rPr lang="pl-PL" altLang="pl-PL" sz="2200">
                <a:cs typeface="Calibri" panose="020F0502020204030204" pitchFamily="34" charset="0"/>
              </a:rPr>
              <a:t>pobytu za granicą i </a:t>
            </a:r>
            <a:r>
              <a:rPr lang="pl-PL" altLang="pl-PL" sz="2200" b="1">
                <a:cs typeface="Calibri" panose="020F0502020204030204" pitchFamily="34" charset="0"/>
              </a:rPr>
              <a:t>nie pokrywa pełnych kosztów pobytu</a:t>
            </a:r>
            <a:r>
              <a:rPr lang="pl-PL" altLang="pl-PL" sz="2200">
                <a:cs typeface="Calibri" panose="020F0502020204030204" pitchFamily="34" charset="0"/>
              </a:rPr>
              <a:t>. Za okres </a:t>
            </a:r>
            <a:r>
              <a:rPr lang="pl-PL" altLang="pl-PL" sz="2200" u="sng">
                <a:cs typeface="Calibri" panose="020F0502020204030204" pitchFamily="34" charset="0"/>
              </a:rPr>
              <a:t>zdalnego/wirtualnego </a:t>
            </a:r>
            <a:r>
              <a:rPr lang="pl-PL" altLang="pl-PL" sz="2200">
                <a:cs typeface="Calibri" panose="020F0502020204030204" pitchFamily="34" charset="0"/>
              </a:rPr>
              <a:t>realizowania mobilności stypendium nie przysługuje.</a:t>
            </a:r>
            <a:endParaRPr lang="pl-PL" altLang="pl-PL" sz="11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Studenci spełniający kryteria "osoby z mniejszymi szansami" nie mogą wyjechać na wymianę z grantem zerowym.</a:t>
            </a:r>
            <a:endParaRPr lang="pl-PL" altLang="pl-PL" sz="11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Stawki miesięczne/dzienne są sztywne i zależą od grupy kraju wyjazdu (dostępne są na stronie http://www.erasmusplus.agh.edu.pl/erasmus-student/finansowanie-erasmus/). </a:t>
            </a:r>
            <a:endParaRPr lang="pl-PL" altLang="pl-PL" sz="11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Wypłata następuje w 2 ratach - pierwsza przed wyjazdem (70% grantu); druga rata (30% grantu) po powrocie, po rozliczeniu wyjazdu na podstawie dokumentów potwierdzających pobyt.</a:t>
            </a:r>
            <a:endParaRPr lang="pl-PL" altLang="pl-PL" sz="1100">
              <a:cs typeface="Calibri" panose="020F0502020204030204" pitchFamily="34" charset="0"/>
            </a:endParaRP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Wypłata w EURO – sugerujemy studentom założyć konto walutowe, aby uniknąć kosztów przewalutowania.</a:t>
            </a:r>
          </a:p>
          <a:p>
            <a:pPr marL="342900" indent="-342900" algn="just"/>
            <a:r>
              <a:rPr lang="pl-PL" altLang="pl-PL" sz="2200">
                <a:cs typeface="Calibri" panose="020F0502020204030204" pitchFamily="34" charset="0"/>
              </a:rPr>
              <a:t>Podwójne dofinansowanie – nie można </a:t>
            </a:r>
            <a:r>
              <a:rPr lang="pl-PL" sz="2200">
                <a:cs typeface="Calibri" panose="020F0502020204030204" pitchFamily="34" charset="0"/>
              </a:rPr>
              <a:t>otrzymać dofinansowania na ten sam wydatek/koszt kwalifikowalny z różnych źródeł publicznych (krajowych, unijnych).</a:t>
            </a:r>
            <a:endParaRPr lang="pl-PL" altLang="pl-PL" sz="220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465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C09EA9C-5F64-6332-EA64-1BD3BBD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12" y="1834034"/>
            <a:ext cx="10801200" cy="4538662"/>
          </a:xfrm>
        </p:spPr>
        <p:txBody>
          <a:bodyPr/>
          <a:lstStyle/>
          <a:p>
            <a:pPr algn="just"/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Uzyskanie dofinansowania (stypendium) nie jest ostatecznym warunkiem uczestnictwa w wymianie Erasmus+ - konieczna  jest akceptacja kandydatury studenta przez instytucję przyjmującą. Terminy nominacji w uczelni partnerskiej</a:t>
            </a:r>
            <a:r>
              <a:rPr lang="pl-PL" altLang="pl-PL" sz="240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 algn="just">
              <a:buFont typeface="Arial"/>
              <a:buChar char="•"/>
            </a:pPr>
            <a:r>
              <a:rPr lang="pl-PL" sz="2200" b="1">
                <a:cs typeface="Calibri" panose="020F0502020204030204" pitchFamily="34" charset="0"/>
              </a:rPr>
              <a:t>Stypendysta nie traci statusu studenta AGH </a:t>
            </a:r>
            <a:r>
              <a:rPr lang="pl-PL" sz="2200">
                <a:cs typeface="Calibri" panose="020F0502020204030204" pitchFamily="34" charset="0"/>
              </a:rPr>
              <a:t>oraz utrzymuje prawo do przyznanej pomocy materialnej i innych świadczeń z wyjątkiem miejsca w domu studenckim.</a:t>
            </a:r>
            <a:endParaRPr lang="en-US" sz="2200">
              <a:cs typeface="Calibri" panose="020F0502020204030204" pitchFamily="34" charset="0"/>
            </a:endParaRPr>
          </a:p>
          <a:p>
            <a:pPr algn="just">
              <a:buFont typeface="Arial" panose="05000000000000000000" pitchFamily="2" charset="2"/>
              <a:buChar char="•"/>
            </a:pPr>
            <a:r>
              <a:rPr lang="pl-PL" altLang="pl-PL" sz="2200">
                <a:cs typeface="Calibri" panose="020F0502020204030204" pitchFamily="34" charset="0"/>
              </a:rPr>
              <a:t>Przygotowując dokument </a:t>
            </a:r>
            <a:r>
              <a:rPr lang="pl-PL" altLang="pl-PL" sz="2200" b="1">
                <a:cs typeface="Calibri" panose="020F0502020204030204" pitchFamily="34" charset="0"/>
              </a:rPr>
              <a:t>Learning Agreement </a:t>
            </a:r>
            <a:r>
              <a:rPr lang="pl-PL" altLang="pl-PL" sz="2200">
                <a:cs typeface="Calibri" panose="020F0502020204030204" pitchFamily="34" charset="0"/>
              </a:rPr>
              <a:t>student musi wybrać przedmioty na uczelni partnerskiej o wadze </a:t>
            </a:r>
            <a:r>
              <a:rPr lang="pl-PL" altLang="pl-PL" sz="2200" b="1">
                <a:cs typeface="Calibri" panose="020F0502020204030204" pitchFamily="34" charset="0"/>
              </a:rPr>
              <a:t>30 pkt ECTS/semestr.</a:t>
            </a:r>
            <a:r>
              <a:rPr lang="pl-PL" altLang="pl-PL" sz="2200">
                <a:cs typeface="Calibri" panose="020F0502020204030204" pitchFamily="34" charset="0"/>
              </a:rPr>
              <a:t> Ewentualne przedmioty z punktami ECTS realizowane w tym samym czasie na AGH nie wliczają się na poczet przedmiotów realizowanych za granicą!</a:t>
            </a:r>
          </a:p>
          <a:p>
            <a:pPr algn="just">
              <a:buFont typeface="Arial" panose="05000000000000000000" pitchFamily="2" charset="2"/>
              <a:buChar char="•"/>
            </a:pPr>
            <a:r>
              <a:rPr lang="pl-PL" altLang="pl-PL" sz="2200">
                <a:cs typeface="Calibri" panose="020F0502020204030204" pitchFamily="34" charset="0"/>
              </a:rPr>
              <a:t>Wyjątkiem jest wyjazd </a:t>
            </a:r>
            <a:r>
              <a:rPr lang="pl-PL" altLang="pl-PL" sz="2200" b="1">
                <a:cs typeface="Calibri" panose="020F0502020204030204" pitchFamily="34" charset="0"/>
              </a:rPr>
              <a:t>na ostatnim semestrze studiów magisterskich</a:t>
            </a:r>
            <a:r>
              <a:rPr lang="pl-PL" altLang="pl-PL" sz="2200">
                <a:cs typeface="Calibri" panose="020F0502020204030204" pitchFamily="34" charset="0"/>
              </a:rPr>
              <a:t>. Decyzją Koordynatora Uczelnianego studenci AGH wyjeżdżający w tym czasie na studia mogą realizować przedmioty o wadze min. </a:t>
            </a:r>
            <a:r>
              <a:rPr lang="pl-PL" altLang="pl-PL" sz="2200" b="1">
                <a:cs typeface="Calibri" panose="020F0502020204030204" pitchFamily="34" charset="0"/>
              </a:rPr>
              <a:t>20 pkt ECTS.  - wymagane złożenie podania. </a:t>
            </a:r>
          </a:p>
          <a:p>
            <a:pPr algn="just">
              <a:buFont typeface="Arial" panose="05000000000000000000" pitchFamily="2" charset="2"/>
              <a:buChar char="•"/>
            </a:pPr>
            <a:endParaRPr lang="pl-PL" altLang="pl-PL" sz="2200">
              <a:cs typeface="Calibri" panose="020F0502020204030204" pitchFamily="34" charset="0"/>
            </a:endParaRPr>
          </a:p>
          <a:p>
            <a:pPr algn="just"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 algn="just"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Arial"/>
              <a:buChar char="•"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12025893-0337-4EAC-8778-72A43E0B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49238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Ważne informacje - STUDIA</a:t>
            </a:r>
          </a:p>
        </p:txBody>
      </p:sp>
    </p:spTree>
    <p:extLst>
      <p:ext uri="{BB962C8B-B14F-4D97-AF65-F5344CB8AC3E}">
        <p14:creationId xmlns:p14="http://schemas.microsoft.com/office/powerpoint/2010/main" val="11785458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C09EA9C-5F64-6332-EA64-1BD3BBD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112" y="1476397"/>
            <a:ext cx="10801200" cy="5184576"/>
          </a:xfrm>
        </p:spPr>
        <p:txBody>
          <a:bodyPr/>
          <a:lstStyle/>
          <a:p>
            <a:pPr>
              <a:defRPr/>
            </a:pPr>
            <a:r>
              <a:rPr lang="pl-PL" altLang="pl-PL" sz="2200" b="1">
                <a:latin typeface="Calibri" panose="020F0502020204030204" pitchFamily="34" charset="0"/>
                <a:cs typeface="Calibri" panose="020F0502020204030204" pitchFamily="34" charset="0"/>
              </a:rPr>
              <a:t>LA podpisuje Dziekan</a:t>
            </a:r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/Prodziekan Wydziału lub Koordynator z upoważnienia Dziekana</a:t>
            </a:r>
          </a:p>
          <a:p>
            <a:pPr>
              <a:defRPr/>
            </a:pPr>
            <a:r>
              <a:rPr lang="pl-PL" altLang="pl-PL" sz="2200" b="1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 powinny zawierać daty mobilności </a:t>
            </a:r>
            <a:r>
              <a:rPr lang="pl-PL" altLang="pl-PL" sz="2200" b="1">
                <a:latin typeface="Calibri" panose="020F0502020204030204" pitchFamily="34" charset="0"/>
                <a:cs typeface="Calibri" panose="020F0502020204030204" pitchFamily="34" charset="0"/>
              </a:rPr>
              <a:t>dzień/miesiąc/rok </a:t>
            </a:r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- przygotowanie na wzorze AGH</a:t>
            </a:r>
          </a:p>
          <a:p>
            <a:pPr>
              <a:defRPr/>
            </a:pPr>
            <a:r>
              <a:rPr lang="pl-PL" altLang="pl-PL" sz="2200" b="1">
                <a:latin typeface="Calibri"/>
                <a:ea typeface="Calibri"/>
                <a:cs typeface="Calibri"/>
              </a:rPr>
              <a:t>Wniosek wyjazdowy </a:t>
            </a:r>
            <a:r>
              <a:rPr lang="pl-PL" altLang="pl-PL" sz="2200">
                <a:latin typeface="Calibri"/>
                <a:ea typeface="Calibri"/>
                <a:cs typeface="Calibri"/>
              </a:rPr>
              <a:t>– podpis Dziekana/Prodziekana, Koordynatora Wydziałowego oraz </a:t>
            </a:r>
            <a:r>
              <a:rPr lang="pl-PL" altLang="pl-PL" sz="2200" b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adnotacja dziekanatu</a:t>
            </a:r>
            <a:r>
              <a:rPr lang="pl-PL" altLang="pl-PL" sz="22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pl-PL" altLang="pl-PL" sz="2200" b="1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potwierdzająca status studenta</a:t>
            </a:r>
            <a:r>
              <a:rPr lang="pl-PL" altLang="pl-PL" sz="2200">
                <a:solidFill>
                  <a:srgbClr val="FF0000"/>
                </a:solidFill>
                <a:cs typeface="Calibri"/>
              </a:rPr>
              <a:t> </a:t>
            </a:r>
            <a:r>
              <a:rPr lang="pl-PL" altLang="pl-PL" sz="2200" b="1">
                <a:solidFill>
                  <a:srgbClr val="FF0000"/>
                </a:solidFill>
                <a:cs typeface="Calibri"/>
              </a:rPr>
              <a:t>oraz zaliczenie semestru poprzedzającego wyjazd</a:t>
            </a:r>
            <a:endParaRPr lang="pl-PL" altLang="pl-PL" sz="2200" b="1">
              <a:ea typeface="Calibri"/>
              <a:cs typeface="Calibri"/>
            </a:endParaRPr>
          </a:p>
          <a:p>
            <a:pPr>
              <a:defRPr/>
            </a:pPr>
            <a:r>
              <a:rPr lang="pl-PL" altLang="pl-PL" sz="2200">
                <a:cs typeface="Calibri" panose="020F0502020204030204" pitchFamily="34" charset="0"/>
              </a:rPr>
              <a:t>Dokumenty do podpisania umowy finansowej student –AGH należy złożyć w biurze CSM najpóźniej </a:t>
            </a:r>
            <a:r>
              <a:rPr lang="pl-PL" sz="2200">
                <a:cs typeface="Calibri" panose="020F0502020204030204" pitchFamily="34" charset="0"/>
                <a:sym typeface="Arial" panose="020B0604020202020204" pitchFamily="34" charset="0"/>
              </a:rPr>
              <a:t>30 dni przed planowanym terminem rozpoczęcia mobilności. </a:t>
            </a:r>
            <a:endParaRPr lang="pl-PL" altLang="pl-PL" sz="2200">
              <a:cs typeface="Calibri" panose="020F0502020204030204" pitchFamily="34" charset="0"/>
            </a:endParaRPr>
          </a:p>
          <a:p>
            <a:pPr algn="just">
              <a:buFont typeface="Arial" panose="05000000000000000000" pitchFamily="2" charset="2"/>
              <a:buChar char="•"/>
            </a:pPr>
            <a:r>
              <a:rPr lang="pl-PL" altLang="pl-PL" sz="2200">
                <a:cs typeface="Calibri" panose="020F0502020204030204" pitchFamily="34" charset="0"/>
              </a:rPr>
              <a:t>Rozliczenie finansowe zakończonej mobilności w CSM, a rozliczenie semestru na wydziale to dwa różne/równoległe rozliczenia. Osobne jest rozliczenie na wydziale, a osobne w CSM.</a:t>
            </a:r>
          </a:p>
          <a:p>
            <a:pPr algn="just">
              <a:buFont typeface="Arial" panose="05000000000000000000" pitchFamily="2" charset="2"/>
              <a:buChar char="•"/>
            </a:pPr>
            <a:r>
              <a:rPr lang="pl-PL" sz="2200">
                <a:cs typeface="Calibri" panose="020F0502020204030204" pitchFamily="34" charset="0"/>
              </a:rPr>
              <a:t>Okres studiów za granicą jest uznany bez konieczności powtarzania roku lub korzystania z urlopu dziekańskiego. </a:t>
            </a:r>
          </a:p>
          <a:p>
            <a:pPr marL="0" indent="0" algn="just">
              <a:buNone/>
            </a:pPr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Uczelnia macierzysta musi uznać punkty zaliczeniowe i uwzględnić je bez żadnych dodatkowych warunków w programie zajęć wymaganym do ukończenia studiów. </a:t>
            </a:r>
          </a:p>
          <a:p>
            <a:pPr marL="0" indent="0">
              <a:buNone/>
              <a:defRPr/>
            </a:pPr>
            <a:r>
              <a:rPr lang="pl-PL" altLang="pl-PL" sz="2200" u="sng">
                <a:latin typeface="Calibri" panose="020F0502020204030204" pitchFamily="34" charset="0"/>
                <a:cs typeface="Calibri" panose="020F0502020204030204" pitchFamily="34" charset="0"/>
              </a:rPr>
              <a:t>Uznawalność gwarantuje podpis Dziekana na LA </a:t>
            </a:r>
            <a:r>
              <a:rPr lang="pl-PL" altLang="pl-PL" sz="2200">
                <a:latin typeface="Calibri" panose="020F0502020204030204" pitchFamily="34" charset="0"/>
                <a:cs typeface="Calibri" panose="020F0502020204030204" pitchFamily="34" charset="0"/>
              </a:rPr>
              <a:t>złożony przed rozpoczęciem mobilności. </a:t>
            </a:r>
          </a:p>
          <a:p>
            <a:pPr algn="just">
              <a:buFont typeface="Arial" panose="05000000000000000000" pitchFamily="2" charset="2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 algn="just">
              <a:buFont typeface="Arial" panose="05000000000000000000" pitchFamily="2" charset="2"/>
              <a:buChar char="•"/>
            </a:pPr>
            <a:endParaRPr lang="pl-PL" altLang="pl-PL" sz="2200">
              <a:cs typeface="Calibri" panose="020F0502020204030204" pitchFamily="34" charset="0"/>
            </a:endParaRPr>
          </a:p>
          <a:p>
            <a:pPr algn="just"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 algn="just"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>
              <a:buFont typeface="Arial"/>
              <a:buChar char="•"/>
            </a:pPr>
            <a:endParaRPr lang="pl-PL" sz="2200"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buFont typeface="Arial"/>
              <a:buChar char="•"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12025893-0337-4EAC-8778-72A43E0B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49238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Ważne informacje – STUDIA c.d.</a:t>
            </a:r>
          </a:p>
        </p:txBody>
      </p:sp>
    </p:spTree>
    <p:extLst>
      <p:ext uri="{BB962C8B-B14F-4D97-AF65-F5344CB8AC3E}">
        <p14:creationId xmlns:p14="http://schemas.microsoft.com/office/powerpoint/2010/main" val="944156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760E6044-8BDF-8CE6-F1BF-2FB993179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4" y="-20796"/>
            <a:ext cx="11585575" cy="1460500"/>
          </a:xfrm>
        </p:spPr>
        <p:txBody>
          <a:bodyPr/>
          <a:lstStyle/>
          <a:p>
            <a:pPr algn="ctr"/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Przedłużenie</a:t>
            </a:r>
            <a:r>
              <a:rPr lang="pl-PL" altLang="pl-PL" sz="2800" b="1">
                <a:solidFill>
                  <a:srgbClr val="0070C0"/>
                </a:solidFill>
              </a:rPr>
              <a:t>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wyjazdów długoterminowych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STUDIA</a:t>
            </a:r>
          </a:p>
        </p:txBody>
      </p:sp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C09EA9C-5F64-6332-EA64-1BD3BBD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9638" y="2122488"/>
            <a:ext cx="9085263" cy="4538662"/>
          </a:xfrm>
        </p:spPr>
        <p:txBody>
          <a:bodyPr/>
          <a:lstStyle/>
          <a:p>
            <a:pPr marL="0" indent="0">
              <a:buNone/>
            </a:pPr>
            <a:endParaRPr lang="pl-PL" sz="1800">
              <a:latin typeface="Verdana"/>
              <a:ea typeface="Verdana"/>
            </a:endParaRPr>
          </a:p>
          <a:p>
            <a:pPr marL="0" indent="0">
              <a:buNone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DF40C31E-6291-4167-2AF2-C0318A58E04D}"/>
              </a:ext>
            </a:extLst>
          </p:cNvPr>
          <p:cNvSpPr txBox="1">
            <a:spLocks/>
          </p:cNvSpPr>
          <p:nvPr/>
        </p:nvSpPr>
        <p:spPr bwMode="auto">
          <a:xfrm>
            <a:off x="1460128" y="1906042"/>
            <a:ext cx="10369152" cy="453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2144" tIns="52144" rIns="52144" bIns="52144" numCol="1" anchor="t" anchorCtr="0" compatLnSpc="1">
            <a:prstTxWarp prst="textNoShape">
              <a:avLst/>
            </a:prstTxWarp>
          </a:bodyPr>
          <a:lstStyle>
            <a:lvl1pPr marL="390525" indent="-390525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»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3454400" indent="-29337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3811588" indent="-2768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•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4840288" indent="-3276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–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6251575" indent="-4165600" algn="l" defTabSz="1042988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Char char="»"/>
              <a:defRPr sz="360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>
                <a:latin typeface="Calibri" panose="020F0502020204030204" pitchFamily="34" charset="0"/>
                <a:cs typeface="Calibri" panose="020F0502020204030204" pitchFamily="34" charset="0"/>
              </a:rPr>
              <a:t>Możliwe tylko w ramach tego samego roku akademickiego pod warunkiem, że: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>
                <a:latin typeface="Calibri" panose="020F0502020204030204" pitchFamily="34" charset="0"/>
                <a:cs typeface="Calibri" panose="020F0502020204030204" pitchFamily="34" charset="0"/>
              </a:rPr>
              <a:t>jest wolne miejsce w umowie na kolejny semestr</a:t>
            </a:r>
            <a:endParaRPr lang="en-US" sz="24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sz="2400">
                <a:latin typeface="Calibri" panose="020F0502020204030204" pitchFamily="34" charset="0"/>
                <a:cs typeface="Calibri" panose="020F0502020204030204" pitchFamily="34" charset="0"/>
              </a:rPr>
              <a:t>są wolne środki na finansowanie przedłużenia (możliwe przedłużenie bez grantowe w przypadku braku środków)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>
                <a:latin typeface="Calibri" panose="020F0502020204030204" pitchFamily="34" charset="0"/>
                <a:cs typeface="Calibri" panose="020F0502020204030204" pitchFamily="34" charset="0"/>
              </a:rPr>
              <a:t>student posiada wolny "kapitał mobilności"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400">
                <a:latin typeface="Calibri"/>
                <a:ea typeface="Calibri"/>
                <a:cs typeface="Calibri"/>
              </a:rPr>
              <a:t>student zgłosił chęć przedłużenia mobilności </a:t>
            </a:r>
            <a:r>
              <a:rPr lang="pl-PL" sz="2400" u="sng">
                <a:latin typeface="Calibri"/>
                <a:ea typeface="Calibri"/>
                <a:cs typeface="Calibri"/>
              </a:rPr>
              <a:t>min. 30 dni </a:t>
            </a:r>
            <a:r>
              <a:rPr lang="pl-PL" sz="2400">
                <a:latin typeface="Calibri"/>
                <a:ea typeface="Calibri"/>
                <a:cs typeface="Calibri"/>
              </a:rPr>
              <a:t>przed  planowanym, pierwotnym terminem zakończenia mobilności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l-PL" sz="24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l-PL" sz="2400" b="1">
                <a:latin typeface="Calibri" panose="020F0502020204030204" pitchFamily="34" charset="0"/>
                <a:cs typeface="Calibri" panose="020F0502020204030204" pitchFamily="34" charset="0"/>
              </a:rPr>
              <a:t>Nowy rok akademicki to nowa rekrutacja.</a:t>
            </a:r>
          </a:p>
          <a:p>
            <a:pPr>
              <a:buFont typeface="Arial" panose="05000000000000000000" pitchFamily="2" charset="2"/>
              <a:buChar char="•"/>
            </a:pPr>
            <a:endParaRPr lang="pl-PL" sz="180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30572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ymbol zastępczy zawartości 2">
            <a:extLst>
              <a:ext uri="{FF2B5EF4-FFF2-40B4-BE49-F238E27FC236}">
                <a16:creationId xmlns:a16="http://schemas.microsoft.com/office/drawing/2014/main" id="{9C09EA9C-5F64-6332-EA64-1BD3BBD7C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104" y="1942647"/>
            <a:ext cx="10945216" cy="4538662"/>
          </a:xfrm>
        </p:spPr>
        <p:txBody>
          <a:bodyPr/>
          <a:lstStyle/>
          <a:p>
            <a:pPr algn="just"/>
            <a:r>
              <a:rPr lang="pl-PL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Miejsce praktyk student wybiera samodzielnie. Mogą to być uczelnie, ośrodki badawcze, firmy.</a:t>
            </a:r>
          </a:p>
          <a:p>
            <a:pPr algn="just"/>
            <a:r>
              <a:rPr lang="pl-PL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Praktyki absolwenckie - muszą być zrealizowane w ciągu 12 miesięcy od daty obrony lub do końca trwania projektu. Uwaga! Rekrutacja przed obroną!</a:t>
            </a:r>
          </a:p>
          <a:p>
            <a:pPr algn="just"/>
            <a:r>
              <a:rPr lang="pl-PL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Dokumenty rekrutacyjne należy złożyć w biurze CSM </a:t>
            </a:r>
            <a:r>
              <a:rPr lang="pl-PL" sz="24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najpóźniej 45 dni</a:t>
            </a:r>
            <a:r>
              <a:rPr lang="pl-PL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 przed planowanym terminem rozpoczęcia praktyk. </a:t>
            </a:r>
            <a:endParaRPr lang="pl-PL" sz="24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just"/>
            <a:r>
              <a:rPr lang="pl-PL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Dokumenty do podpisania umowy finansowej student –AGH należy złożyć w biurze CSM najpóźniej </a:t>
            </a:r>
            <a:r>
              <a:rPr lang="pl-PL" sz="2400" u="sng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30 dni przed planowanym terminem rozpoczęcia mobilności</a:t>
            </a:r>
            <a:r>
              <a:rPr lang="pl-PL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  <a:endParaRPr lang="pl-PL" sz="2400">
              <a:solidFill>
                <a:srgbClr val="000000"/>
              </a:solidFill>
              <a:latin typeface="Calibri"/>
              <a:ea typeface="Calibri"/>
              <a:cs typeface="Calibri"/>
              <a:sym typeface="Arial" panose="020B0604020202020204" pitchFamily="34" charset="0"/>
            </a:endParaRPr>
          </a:p>
          <a:p>
            <a:pPr algn="just"/>
            <a:r>
              <a:rPr lang="pl-PL" sz="24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 panose="020B0604020202020204" pitchFamily="34" charset="0"/>
              </a:rPr>
              <a:t>AGH zastrzega sobie możliwość weryfikacji firmy przyjmującej na praktyki Erasmus+ poprzez sprawdzenie formalne oraz weryfikację wizerunkową firmy. W przypadkach budzących wątpliwości co do wiarygodności firmy, CSM zastrzega sobie prawo do odmowy sfinansowania mobilności w ramach funduszy Erasmus+.</a:t>
            </a:r>
          </a:p>
          <a:p>
            <a:pPr algn="just"/>
            <a:endParaRPr lang="pl-PL" sz="2400">
              <a:solidFill>
                <a:srgbClr val="000000"/>
              </a:solidFill>
              <a:highlight>
                <a:srgbClr val="FFFF00"/>
              </a:highlight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sz="240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>
              <a:buFont typeface="Wingdings,Sans-Serif" panose="05000000000000000000" pitchFamily="2" charset="2"/>
              <a:buChar char="ü"/>
            </a:pPr>
            <a:endParaRPr lang="pl-PL" sz="1800">
              <a:latin typeface="Verdana"/>
              <a:ea typeface="Verdana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367BEBE-AFFD-4588-AFD5-3919C1BC9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49238"/>
            <a:ext cx="11585575" cy="1460500"/>
          </a:xfrm>
        </p:spPr>
        <p:txBody>
          <a:bodyPr/>
          <a:lstStyle/>
          <a:p>
            <a:pPr algn="ctr">
              <a:defRPr/>
            </a:pPr>
            <a:r>
              <a:rPr 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Ważne informacje – PRAKTYKI</a:t>
            </a:r>
          </a:p>
        </p:txBody>
      </p:sp>
    </p:spTree>
    <p:extLst>
      <p:ext uri="{BB962C8B-B14F-4D97-AF65-F5344CB8AC3E}">
        <p14:creationId xmlns:p14="http://schemas.microsoft.com/office/powerpoint/2010/main" val="3754298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BC01CAF-1D0F-4D78-A3E8-35260F5A0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128" y="1970645"/>
            <a:ext cx="10585176" cy="3175757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  <a:defRPr/>
            </a:pPr>
            <a:r>
              <a:rPr lang="pl-PL" altLang="pl-PL" sz="2400" b="1">
                <a:cs typeface="Calibri" panose="020F0502020204030204" pitchFamily="34" charset="0"/>
              </a:rPr>
              <a:t>REZYGNACJE</a:t>
            </a:r>
          </a:p>
          <a:p>
            <a:pPr marL="0" indent="0" algn="just">
              <a:buNone/>
              <a:defRPr/>
            </a:pPr>
            <a:r>
              <a:rPr lang="pl-PL" altLang="pl-PL" sz="2400">
                <a:cs typeface="Calibri"/>
              </a:rPr>
              <a:t>Jeżeli nastąpi konieczność rezygnacji z wymiany Erasmus+ </a:t>
            </a:r>
            <a:r>
              <a:rPr lang="pl-PL" altLang="pl-PL" sz="2400">
                <a:solidFill>
                  <a:srgbClr val="FF0000"/>
                </a:solidFill>
                <a:cs typeface="Calibri"/>
              </a:rPr>
              <a:t>student zobowiązany jest</a:t>
            </a:r>
            <a:r>
              <a:rPr lang="pl-PL" altLang="pl-PL" sz="2400">
                <a:cs typeface="Calibri"/>
              </a:rPr>
              <a:t> do poinformowania Koordynatora Umowy, Koordynatora Wydziałowego oraz Centrum Spraw Międzynarodowych i uczelnię/instytucję przyjmującą.</a:t>
            </a:r>
            <a:endParaRPr lang="pl-PL" altLang="pl-PL" sz="2400">
              <a:ea typeface="Calibri"/>
              <a:cs typeface="Calibri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sz="2400">
              <a:cs typeface="Calibri" panose="020F0502020204030204" pitchFamily="34" charset="0"/>
            </a:endParaRPr>
          </a:p>
          <a:p>
            <a:pPr marL="0" indent="0" algn="just">
              <a:buNone/>
              <a:defRPr/>
            </a:pPr>
            <a:r>
              <a:rPr lang="pl-PL" sz="2400">
                <a:cs typeface="Calibri"/>
              </a:rPr>
              <a:t>Do CSM student powinien przesłać mailem lub </a:t>
            </a:r>
            <a:r>
              <a:rPr lang="pl-PL" altLang="pl-PL" sz="2400">
                <a:cs typeface="Calibri"/>
              </a:rPr>
              <a:t>złożyć osobiście formularz   rezygnacji dostępny na stronie </a:t>
            </a:r>
            <a:r>
              <a:rPr lang="pl-PL" altLang="pl-PL" sz="2400">
                <a:cs typeface="Calibri"/>
                <a:hlinkClick r:id="rId2"/>
              </a:rPr>
              <a:t>https://csm.agh.edu.pl/studenci/erasmus-student/dokumenty-2</a:t>
            </a:r>
            <a:r>
              <a:rPr lang="pl-PL" altLang="pl-PL" sz="2400">
                <a:cs typeface="Calibri"/>
              </a:rPr>
              <a:t> .</a:t>
            </a:r>
            <a:endParaRPr lang="pl-PL" altLang="pl-PL" sz="2400">
              <a:ea typeface="Calibri"/>
              <a:cs typeface="Calibri"/>
            </a:endParaRPr>
          </a:p>
          <a:p>
            <a:pPr marL="0" indent="0" algn="just">
              <a:buFont typeface="Arial" panose="020B0604020202020204" pitchFamily="34" charset="0"/>
              <a:buNone/>
              <a:defRPr/>
            </a:pPr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29176715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948C5755-E845-4B1B-9E27-22D8C2A3D81B}"/>
              </a:ext>
            </a:extLst>
          </p:cNvPr>
          <p:cNvSpPr/>
          <p:nvPr/>
        </p:nvSpPr>
        <p:spPr>
          <a:xfrm>
            <a:off x="0" y="177850"/>
            <a:ext cx="13433425" cy="13699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837F84F-FC32-4D74-A806-4666C1E96FA9}"/>
              </a:ext>
            </a:extLst>
          </p:cNvPr>
          <p:cNvSpPr/>
          <p:nvPr/>
        </p:nvSpPr>
        <p:spPr>
          <a:xfrm>
            <a:off x="0" y="6611938"/>
            <a:ext cx="13433425" cy="9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9221" name="Obraz 6">
            <a:extLst>
              <a:ext uri="{FF2B5EF4-FFF2-40B4-BE49-F238E27FC236}">
                <a16:creationId xmlns:a16="http://schemas.microsoft.com/office/drawing/2014/main" id="{F1E8F6E5-B7EE-4366-901D-F380A5DF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160" y="133407"/>
            <a:ext cx="9937104" cy="684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ED7B379-EF52-481C-80C1-86891DB83035}"/>
              </a:ext>
            </a:extLst>
          </p:cNvPr>
          <p:cNvSpPr txBox="1">
            <a:spLocks/>
          </p:cNvSpPr>
          <p:nvPr/>
        </p:nvSpPr>
        <p:spPr bwMode="auto">
          <a:xfrm>
            <a:off x="2174080" y="6091921"/>
            <a:ext cx="908526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4400" b="1"/>
            </a:br>
            <a:endParaRPr lang="pl-PL" altLang="pl-PL" sz="40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algn="ctr">
              <a:defRPr/>
            </a:pPr>
            <a:r>
              <a:rPr lang="pl-PL" altLang="pl-PL" sz="4000" b="1" u="sng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www.csm.agh.edu.pl</a:t>
            </a:r>
          </a:p>
        </p:txBody>
      </p:sp>
    </p:spTree>
    <p:extLst>
      <p:ext uri="{BB962C8B-B14F-4D97-AF65-F5344CB8AC3E}">
        <p14:creationId xmlns:p14="http://schemas.microsoft.com/office/powerpoint/2010/main" val="4042099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29B8D931-BD44-488A-884D-4D8723B84A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9463" y="2930525"/>
            <a:ext cx="11585575" cy="169862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 b="1">
                <a:cs typeface="Calibri" panose="020F0502020204030204" pitchFamily="34" charset="0"/>
              </a:rPr>
              <a:t>Wprowadzenie do spotkania </a:t>
            </a:r>
            <a:endParaRPr lang="en-US" altLang="pl-PL" sz="3200" b="1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>
                <a:cs typeface="Calibri" panose="020F0502020204030204" pitchFamily="34" charset="0"/>
              </a:rPr>
              <a:t>Uczelniany Koordynator Programu Erasmus+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>
                <a:cs typeface="Calibri" panose="020F0502020204030204" pitchFamily="34" charset="0"/>
              </a:rPr>
              <a:t>Profesor AGH Tadeusz Pająk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l-PL" altLang="pl-PL" sz="3200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C9E12B1B-5A31-4D73-A4EA-B7E1548B8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180" y="1629579"/>
            <a:ext cx="9085263" cy="1403350"/>
          </a:xfrm>
        </p:spPr>
        <p:txBody>
          <a:bodyPr/>
          <a:lstStyle/>
          <a:p>
            <a:r>
              <a:rPr lang="pl-PL" altLang="pl-PL" sz="28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Centrum Spraw Międzynarodowych</a:t>
            </a:r>
            <a:b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pl-PL" altLang="pl-PL" sz="24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Sekcja Wymian Międzynarodowych</a:t>
            </a:r>
            <a:endParaRPr lang="pl-PL" altLang="pl-PL" sz="3200" b="1">
              <a:solidFill>
                <a:srgbClr val="0070C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5B43C808-CD3C-46EA-B7F9-90FD0A23FAC4}"/>
              </a:ext>
            </a:extLst>
          </p:cNvPr>
          <p:cNvSpPr/>
          <p:nvPr/>
        </p:nvSpPr>
        <p:spPr>
          <a:xfrm>
            <a:off x="4820180" y="2864179"/>
            <a:ext cx="9117263" cy="20005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eaLnBrk="1" hangingPunct="1">
              <a:defRPr/>
            </a:pPr>
            <a:endParaRPr lang="pl-PL" altLang="pl-PL" sz="2800" kern="0">
              <a:solidFill>
                <a:srgbClr val="0070C0"/>
              </a:solidFill>
              <a:latin typeface="+mn-lt"/>
              <a:cs typeface="Arial" charset="0"/>
              <a:sym typeface="Arial" charset="0"/>
            </a:endParaRPr>
          </a:p>
          <a:p>
            <a:pPr eaLnBrk="1" hangingPunct="1">
              <a:defRPr/>
            </a:pPr>
            <a:r>
              <a:rPr lang="pl-PL" altLang="pl-PL" kern="0">
                <a:solidFill>
                  <a:srgbClr val="0070C0"/>
                </a:solidFill>
                <a:latin typeface="+mn-lt"/>
                <a:cs typeface="Arial"/>
                <a:sym typeface="Arial" charset="0"/>
              </a:rPr>
              <a:t>Budynek C1, pok. 109</a:t>
            </a:r>
            <a:endParaRPr lang="pl-PL" altLang="pl-PL" kern="0">
              <a:solidFill>
                <a:srgbClr val="0070C0"/>
              </a:solidFill>
              <a:latin typeface="+mn-lt"/>
              <a:cs typeface="Arial"/>
            </a:endParaRPr>
          </a:p>
          <a:p>
            <a:pPr eaLnBrk="1" hangingPunct="1">
              <a:defRPr/>
            </a:pPr>
            <a:r>
              <a:rPr lang="pl-PL" altLang="pl-PL" kern="0">
                <a:solidFill>
                  <a:srgbClr val="FF0000"/>
                </a:solidFill>
                <a:latin typeface="+mn-lt"/>
                <a:cs typeface="Arial" charset="0"/>
                <a:sym typeface="Arial" charset="0"/>
              </a:rPr>
              <a:t>erasmus@agh.edu.pl</a:t>
            </a:r>
          </a:p>
          <a:p>
            <a:pPr eaLnBrk="1" hangingPunct="1">
              <a:defRPr/>
            </a:pPr>
            <a:r>
              <a:rPr lang="pl-PL" altLang="pl-PL" kern="0">
                <a:solidFill>
                  <a:srgbClr val="0070C0"/>
                </a:solidFill>
                <a:latin typeface="+mn-lt"/>
                <a:cs typeface="Arial" charset="0"/>
                <a:sym typeface="Arial" charset="0"/>
              </a:rPr>
              <a:t>www.csm.agh.edu.pl</a:t>
            </a:r>
          </a:p>
          <a:p>
            <a:pPr>
              <a:defRPr/>
            </a:pPr>
            <a:r>
              <a:rPr lang="pl-PL" kern="0">
                <a:solidFill>
                  <a:srgbClr val="0070C0"/>
                </a:solidFill>
                <a:latin typeface="+mn-lt"/>
                <a:cs typeface="Arial"/>
                <a:sym typeface="Arial" charset="0"/>
                <a:hlinkClick r:id="rId3"/>
              </a:rPr>
              <a:t>https</a:t>
            </a:r>
            <a:r>
              <a:rPr lang="pl-PL" kern="0">
                <a:solidFill>
                  <a:srgbClr val="0070C0"/>
                </a:solidFill>
                <a:latin typeface="+mn-lt"/>
                <a:cs typeface="Arial"/>
                <a:hlinkClick r:id="rId3"/>
              </a:rPr>
              <a:t>://www.facebook.com/centrumsprawmiedzynarodowychagh</a:t>
            </a:r>
            <a:endParaRPr lang="pl-PL" altLang="pl-PL" kern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024F91B6-0395-4EEE-BDC1-67C691E04421}"/>
              </a:ext>
            </a:extLst>
          </p:cNvPr>
          <p:cNvSpPr txBox="1">
            <a:spLocks/>
          </p:cNvSpPr>
          <p:nvPr/>
        </p:nvSpPr>
        <p:spPr bwMode="auto">
          <a:xfrm>
            <a:off x="923925" y="277813"/>
            <a:ext cx="11585575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Kontakt</a:t>
            </a:r>
          </a:p>
        </p:txBody>
      </p:sp>
      <p:pic>
        <p:nvPicPr>
          <p:cNvPr id="8" name="Obraz 4">
            <a:extLst>
              <a:ext uri="{FF2B5EF4-FFF2-40B4-BE49-F238E27FC236}">
                <a16:creationId xmlns:a16="http://schemas.microsoft.com/office/drawing/2014/main" id="{C0910928-131D-4C9D-8F33-B1649DA70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9930" r="33917" b="1704"/>
          <a:stretch>
            <a:fillRect/>
          </a:stretch>
        </p:blipFill>
        <p:spPr bwMode="auto">
          <a:xfrm>
            <a:off x="347927" y="-26988"/>
            <a:ext cx="3722687" cy="758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5">
            <a:extLst>
              <a:ext uri="{FF2B5EF4-FFF2-40B4-BE49-F238E27FC236}">
                <a16:creationId xmlns:a16="http://schemas.microsoft.com/office/drawing/2014/main" id="{A4C0C27B-9413-428B-99A8-22A7BD5257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8401" y="5947734"/>
            <a:ext cx="23860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pl-PL" altLang="pl-PL" sz="2200" b="1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</a:t>
            </a:r>
            <a:r>
              <a:rPr lang="pl-PL" altLang="pl-PL" sz="22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section</a:t>
            </a:r>
            <a:r>
              <a:rPr lang="pl-PL" altLang="pl-PL" sz="22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pl-PL" altLang="pl-PL" sz="2200" b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altLang="pl-PL" sz="2200" b="1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  <a:endParaRPr lang="pl-PL" altLang="pl-PL" sz="2200" b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9C145618-89C9-4904-876A-FE06D903661A}"/>
              </a:ext>
            </a:extLst>
          </p:cNvPr>
          <p:cNvSpPr/>
          <p:nvPr/>
        </p:nvSpPr>
        <p:spPr>
          <a:xfrm rot="10800000">
            <a:off x="3173027" y="5961616"/>
            <a:ext cx="1030288" cy="40322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60678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>
            <a:extLst>
              <a:ext uri="{FF2B5EF4-FFF2-40B4-BE49-F238E27FC236}">
                <a16:creationId xmlns:a16="http://schemas.microsoft.com/office/drawing/2014/main" id="{85F4E7DA-1E8A-2138-0078-6DB66DD11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322263"/>
            <a:ext cx="7658100" cy="1260475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Osoby kontaktowe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rPr>
              <a:t>mobilności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studentów Erasmus+ po stronie CSM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DBD9FC4-0443-09D8-CCEB-0A12FAEBF8B5}"/>
              </a:ext>
            </a:extLst>
          </p:cNvPr>
          <p:cNvGraphicFramePr>
            <a:graphicFrameLocks noGrp="1"/>
          </p:cNvGraphicFramePr>
          <p:nvPr/>
        </p:nvGraphicFramePr>
        <p:xfrm>
          <a:off x="740048" y="1762124"/>
          <a:ext cx="11953328" cy="571228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76664">
                  <a:extLst>
                    <a:ext uri="{9D8B030D-6E8A-4147-A177-3AD203B41FA5}">
                      <a16:colId xmlns:a16="http://schemas.microsoft.com/office/drawing/2014/main" val="600814330"/>
                    </a:ext>
                  </a:extLst>
                </a:gridCol>
                <a:gridCol w="5976664">
                  <a:extLst>
                    <a:ext uri="{9D8B030D-6E8A-4147-A177-3AD203B41FA5}">
                      <a16:colId xmlns:a16="http://schemas.microsoft.com/office/drawing/2014/main" val="1707420042"/>
                    </a:ext>
                  </a:extLst>
                </a:gridCol>
              </a:tblGrid>
              <a:tr h="910053">
                <a:tc>
                  <a:txBody>
                    <a:bodyPr/>
                    <a:lstStyle/>
                    <a:p>
                      <a:pPr algn="ctr"/>
                      <a:r>
                        <a:rPr lang="pl-PL" sz="2000"/>
                        <a:t>Nikola </a:t>
                      </a:r>
                      <a:r>
                        <a:rPr lang="pl-PL" sz="2000" err="1"/>
                        <a:t>Chudyka</a:t>
                      </a:r>
                      <a:endParaRPr lang="pl-PL" sz="2000"/>
                    </a:p>
                    <a:p>
                      <a:pPr algn="ctr"/>
                      <a:r>
                        <a:rPr lang="pl-PL" sz="2000">
                          <a:hlinkClick r:id="rId3"/>
                        </a:rPr>
                        <a:t>nchudyka@agh.edu.pl</a:t>
                      </a:r>
                      <a:endParaRPr lang="pl-PL" sz="2000"/>
                    </a:p>
                    <a:p>
                      <a:pPr algn="ctr"/>
                      <a:r>
                        <a:rPr lang="pl-PL" sz="2000"/>
                        <a:t>Tel. 12 617 51 00</a:t>
                      </a:r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/>
                        <a:t>Sylwia Cygan-Korecka</a:t>
                      </a:r>
                    </a:p>
                    <a:p>
                      <a:pPr algn="ctr"/>
                      <a:r>
                        <a:rPr lang="pl-PL" sz="2000">
                          <a:hlinkClick r:id="rId4"/>
                        </a:rPr>
                        <a:t>scygan@agh.edu.pl</a:t>
                      </a:r>
                      <a:endParaRPr lang="pl-PL" sz="2000"/>
                    </a:p>
                    <a:p>
                      <a:pPr algn="ctr"/>
                      <a:r>
                        <a:rPr lang="pl-PL" sz="2000"/>
                        <a:t>Tel. 12 617 33 02</a:t>
                      </a:r>
                    </a:p>
                  </a:txBody>
                  <a:tcPr marL="91437" marR="91437" marT="45705" marB="45705"/>
                </a:tc>
                <a:extLst>
                  <a:ext uri="{0D108BD9-81ED-4DB2-BD59-A6C34878D82A}">
                    <a16:rowId xmlns:a16="http://schemas.microsoft.com/office/drawing/2014/main" val="754341668"/>
                  </a:ext>
                </a:extLst>
              </a:tr>
              <a:tr h="4706473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Informatyki, Elektroniki i Telekomunikacji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Informatyki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Zarządzania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Materiałowej i Ceramiki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Fizyki i Informatyki Stosowanej 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Matematyki Stosowanej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Humanistyczny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Geologii Geofizyki i Ochrony Środowiska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Wiertnictwa Nafty i Gazu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Wyjazdy na praktyki wszystkie wydziały AGH</a:t>
                      </a:r>
                      <a:endParaRPr lang="pl-PL" sz="2000" b="1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Mechanicznej i Robotyki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Lądowej i Gospodarki Zasobami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Energetyki i Paliw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Metali Nieżelaznych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Odlewnictwa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Elektroniki, Automatyki, Informatyki i Inżynierii Biomedycznej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Metali i Informatyki Przemysłowej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Geodezji Górniczej i Inżynierii Środowiska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Technologii Kosmicznych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Umowy IIA wszystkie wydziały AGH</a:t>
                      </a:r>
                    </a:p>
                    <a:p>
                      <a:pPr lvl="0">
                        <a:buNone/>
                      </a:pPr>
                      <a:endParaRPr lang="pl-PL" sz="2000"/>
                    </a:p>
                  </a:txBody>
                  <a:tcPr marL="91437" marR="91437" marT="45705" marB="45705"/>
                </a:tc>
                <a:extLst>
                  <a:ext uri="{0D108BD9-81ED-4DB2-BD59-A6C34878D82A}">
                    <a16:rowId xmlns:a16="http://schemas.microsoft.com/office/drawing/2014/main" val="27184506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7654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zawartości 2">
            <a:extLst>
              <a:ext uri="{FF2B5EF4-FFF2-40B4-BE49-F238E27FC236}">
                <a16:creationId xmlns:a16="http://schemas.microsoft.com/office/drawing/2014/main" id="{9E4C9CED-1A3F-4387-9599-BC7FCCD1542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063" y="2998788"/>
            <a:ext cx="11585575" cy="1541462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endParaRPr lang="pl-PL" altLang="pl-PL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altLang="pl-PL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  <a:sym typeface="Arial" panose="020B0604020202020204" pitchFamily="34" charset="0"/>
              </a:rPr>
              <a:t>Dziękujemy</a:t>
            </a:r>
            <a:r>
              <a:rPr lang="pl-PL" altLang="pl-PL" sz="36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anose="020F0502020204030204" pitchFamily="34" charset="0"/>
              </a:rPr>
              <a:t> za uwagę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>
            <a:extLst>
              <a:ext uri="{FF2B5EF4-FFF2-40B4-BE49-F238E27FC236}">
                <a16:creationId xmlns:a16="http://schemas.microsoft.com/office/drawing/2014/main" id="{9B1BD585-E29C-4CD2-B80E-47B620FAC3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3925" y="2870200"/>
            <a:ext cx="11585575" cy="1577975"/>
          </a:xfrm>
        </p:spPr>
        <p:txBody>
          <a:bodyPr/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 b="1">
                <a:cs typeface="Calibri" panose="020F0502020204030204" pitchFamily="34" charset="0"/>
              </a:rPr>
              <a:t>Rzecznik Praw Studenta AGH</a:t>
            </a:r>
            <a:endParaRPr lang="en-US" altLang="pl-PL" sz="3200" b="1">
              <a:cs typeface="Calibri" panose="020F0502020204030204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l-PL" altLang="pl-PL" sz="3200">
                <a:cs typeface="Calibri" panose="020F0502020204030204" pitchFamily="34" charset="0"/>
              </a:rPr>
              <a:t> Agnieszka Zatyka-Szlachcic</a:t>
            </a:r>
            <a:endParaRPr lang="en-US" altLang="pl-PL" sz="320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79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8F3AAF6-4CFF-CC8B-F6D0-7373D28127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8186" y="2990863"/>
            <a:ext cx="11585575" cy="1577975"/>
          </a:xfrm>
        </p:spPr>
        <p:txBody>
          <a:bodyPr/>
          <a:lstStyle/>
          <a:p>
            <a:pPr marL="0" indent="0" algn="ctr">
              <a:buNone/>
            </a:pPr>
            <a:r>
              <a:rPr lang="pl-PL" b="1">
                <a:cs typeface="Calibri"/>
              </a:rPr>
              <a:t>Beneficjentka Erasmus+</a:t>
            </a:r>
          </a:p>
          <a:p>
            <a:pPr marL="0" indent="0" algn="ctr">
              <a:buNone/>
            </a:pPr>
            <a:r>
              <a:rPr lang="pl-PL" b="1">
                <a:cs typeface="Calibri"/>
              </a:rPr>
              <a:t>Prezydent ESN AGH  </a:t>
            </a:r>
            <a:endParaRPr lang="pl-PL" b="1">
              <a:ea typeface="Calibri"/>
              <a:cs typeface="Calibri"/>
            </a:endParaRPr>
          </a:p>
          <a:p>
            <a:pPr marL="0" indent="0" algn="ctr">
              <a:buNone/>
            </a:pPr>
            <a:r>
              <a:rPr lang="pl-PL">
                <a:cs typeface="Calibri"/>
              </a:rPr>
              <a:t>Katarzyna Domalewska</a:t>
            </a:r>
            <a:endParaRPr lang="pl-PL"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  <a:p>
            <a:pPr marL="0" indent="0">
              <a:buFont typeface="Arial" panose="020B0604020202020204" pitchFamily="34" charset="0"/>
              <a:buAutoNum type="arabicPeriod"/>
            </a:pPr>
            <a:endParaRPr lang="pl-PL" altLang="pl-PL" sz="320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25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948C5755-E845-4B1B-9E27-22D8C2A3D81B}"/>
              </a:ext>
            </a:extLst>
          </p:cNvPr>
          <p:cNvSpPr/>
          <p:nvPr/>
        </p:nvSpPr>
        <p:spPr>
          <a:xfrm>
            <a:off x="0" y="603250"/>
            <a:ext cx="13433425" cy="944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837F84F-FC32-4D74-A806-4666C1E96FA9}"/>
              </a:ext>
            </a:extLst>
          </p:cNvPr>
          <p:cNvSpPr/>
          <p:nvPr/>
        </p:nvSpPr>
        <p:spPr>
          <a:xfrm>
            <a:off x="0" y="6611938"/>
            <a:ext cx="13433425" cy="9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3ED7B379-EF52-481C-80C1-86891DB83035}"/>
              </a:ext>
            </a:extLst>
          </p:cNvPr>
          <p:cNvSpPr txBox="1">
            <a:spLocks/>
          </p:cNvSpPr>
          <p:nvPr/>
        </p:nvSpPr>
        <p:spPr bwMode="auto">
          <a:xfrm>
            <a:off x="-887413" y="5089525"/>
            <a:ext cx="908526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4400" b="1"/>
            </a:br>
            <a:r>
              <a:rPr lang="pl-PL" altLang="pl-PL" sz="40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Strona internetowa CSM </a:t>
            </a:r>
          </a:p>
          <a:p>
            <a:pPr algn="ctr">
              <a:defRPr/>
            </a:pPr>
            <a:r>
              <a:rPr lang="pl-PL" altLang="pl-PL" sz="4000" b="1" u="sng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www.csm.agh.edu.pl</a:t>
            </a:r>
          </a:p>
        </p:txBody>
      </p:sp>
      <p:pic>
        <p:nvPicPr>
          <p:cNvPr id="9221" name="Obraz 6">
            <a:extLst>
              <a:ext uri="{FF2B5EF4-FFF2-40B4-BE49-F238E27FC236}">
                <a16:creationId xmlns:a16="http://schemas.microsoft.com/office/drawing/2014/main" id="{F1E8F6E5-B7EE-4366-901D-F380A5DFF4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383463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Obraz 8">
            <a:extLst>
              <a:ext uri="{FF2B5EF4-FFF2-40B4-BE49-F238E27FC236}">
                <a16:creationId xmlns:a16="http://schemas.microsoft.com/office/drawing/2014/main" id="{8A446774-4174-43D9-B607-17CAAC54D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75" y="2347913"/>
            <a:ext cx="6051550" cy="520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B963C1A9-6E56-49ED-8B21-B51BF916FD92}"/>
              </a:ext>
            </a:extLst>
          </p:cNvPr>
          <p:cNvSpPr txBox="1">
            <a:spLocks/>
          </p:cNvSpPr>
          <p:nvPr/>
        </p:nvSpPr>
        <p:spPr bwMode="auto">
          <a:xfrm>
            <a:off x="5865813" y="1074738"/>
            <a:ext cx="9085262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Strona internetowa Erasmus+ </a:t>
            </a:r>
          </a:p>
          <a:p>
            <a:pPr algn="ctr">
              <a:defRPr/>
            </a:pPr>
            <a:r>
              <a:rPr lang="pl-PL" altLang="pl-PL" sz="3200" b="1" u="sng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www.erasmusplus.agh.edu.pl</a:t>
            </a:r>
          </a:p>
        </p:txBody>
      </p:sp>
    </p:spTree>
    <p:extLst>
      <p:ext uri="{BB962C8B-B14F-4D97-AF65-F5344CB8AC3E}">
        <p14:creationId xmlns:p14="http://schemas.microsoft.com/office/powerpoint/2010/main" val="3466559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>
            <a:extLst>
              <a:ext uri="{FF2B5EF4-FFF2-40B4-BE49-F238E27FC236}">
                <a16:creationId xmlns:a16="http://schemas.microsoft.com/office/drawing/2014/main" id="{85F4E7DA-1E8A-2138-0078-6DB66DD11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322263"/>
            <a:ext cx="7658100" cy="1260475"/>
          </a:xfrm>
        </p:spPr>
        <p:txBody>
          <a:bodyPr/>
          <a:lstStyle/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Osoby kontaktowe 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rPr>
              <a:t>mobilności</a:t>
            </a: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studentów Erasmus+ po stronie CSM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DBD9FC4-0443-09D8-CCEB-0A12FAEBF8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298426"/>
              </p:ext>
            </p:extLst>
          </p:nvPr>
        </p:nvGraphicFramePr>
        <p:xfrm>
          <a:off x="740048" y="1762124"/>
          <a:ext cx="11953328" cy="571228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976664">
                  <a:extLst>
                    <a:ext uri="{9D8B030D-6E8A-4147-A177-3AD203B41FA5}">
                      <a16:colId xmlns:a16="http://schemas.microsoft.com/office/drawing/2014/main" val="600814330"/>
                    </a:ext>
                  </a:extLst>
                </a:gridCol>
                <a:gridCol w="5976664">
                  <a:extLst>
                    <a:ext uri="{9D8B030D-6E8A-4147-A177-3AD203B41FA5}">
                      <a16:colId xmlns:a16="http://schemas.microsoft.com/office/drawing/2014/main" val="1707420042"/>
                    </a:ext>
                  </a:extLst>
                </a:gridCol>
              </a:tblGrid>
              <a:tr h="910053">
                <a:tc>
                  <a:txBody>
                    <a:bodyPr/>
                    <a:lstStyle/>
                    <a:p>
                      <a:pPr algn="ctr"/>
                      <a:r>
                        <a:rPr lang="pl-PL" sz="2000"/>
                        <a:t>Nikola </a:t>
                      </a:r>
                      <a:r>
                        <a:rPr lang="pl-PL" sz="2000" err="1"/>
                        <a:t>Chudyka</a:t>
                      </a:r>
                      <a:endParaRPr lang="pl-PL" sz="2000"/>
                    </a:p>
                    <a:p>
                      <a:pPr algn="ctr"/>
                      <a:r>
                        <a:rPr lang="pl-PL" sz="2000">
                          <a:hlinkClick r:id="rId3"/>
                        </a:rPr>
                        <a:t>nchudyka@agh.edu.pl</a:t>
                      </a:r>
                      <a:endParaRPr lang="pl-PL" sz="2000"/>
                    </a:p>
                    <a:p>
                      <a:pPr algn="ctr"/>
                      <a:r>
                        <a:rPr lang="pl-PL" sz="2000"/>
                        <a:t>Tel. 12 617 51 00</a:t>
                      </a:r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/>
                        <a:t>Sylwia Cygan-Korecka</a:t>
                      </a:r>
                    </a:p>
                    <a:p>
                      <a:pPr algn="ctr"/>
                      <a:r>
                        <a:rPr lang="pl-PL" sz="2000">
                          <a:hlinkClick r:id="rId4"/>
                        </a:rPr>
                        <a:t>scygan@agh.edu.pl</a:t>
                      </a:r>
                      <a:endParaRPr lang="pl-PL" sz="2000"/>
                    </a:p>
                    <a:p>
                      <a:pPr algn="ctr"/>
                      <a:r>
                        <a:rPr lang="pl-PL" sz="2000"/>
                        <a:t>Tel. 12 617 33 02</a:t>
                      </a:r>
                    </a:p>
                  </a:txBody>
                  <a:tcPr marL="91437" marR="91437" marT="45705" marB="45705"/>
                </a:tc>
                <a:extLst>
                  <a:ext uri="{0D108BD9-81ED-4DB2-BD59-A6C34878D82A}">
                    <a16:rowId xmlns:a16="http://schemas.microsoft.com/office/drawing/2014/main" val="754341668"/>
                  </a:ext>
                </a:extLst>
              </a:tr>
              <a:tr h="4706473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Informatyki, Elektroniki i Telekomunikacji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Informatyki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Zarządzania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Materiałowej i Ceramiki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Fizyki i Informatyki Stosowanej 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Matematyki Stosowanej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Humanistyczny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Geologii Geofizyki i Ochrony Środowiska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Wiertnictwa Nafty i Gazu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Wyjazdy na praktyki wszystkie wydziały AGH</a:t>
                      </a:r>
                      <a:endParaRPr lang="pl-PL" sz="2000" b="1"/>
                    </a:p>
                  </a:txBody>
                  <a:tcPr marL="91437" marR="91437" marT="45705" marB="45705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Mechanicznej i Robotyki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Lądowej i Gospodarki Zasobami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Energetyki i Paliw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Metali Nieżelaznych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Odlewnictwa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Elektroniki, Automatyki, Informatyki i Inżynierii Biomedycznej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Inżynierii Metali i Informatyki Przemysłowej</a:t>
                      </a: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Geodezji Górniczej i Inżynierii Środowiska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Wydział Technologii Kosmicznych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0" lvl="0" indent="0" algn="l">
                        <a:lnSpc>
                          <a:spcPct val="100000"/>
                        </a:lnSpc>
                        <a:buFont typeface="Arial"/>
                        <a:buNone/>
                      </a:pPr>
                      <a:endParaRPr lang="pl-PL" sz="2000"/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pl-PL" sz="2000" u="none" strike="noStrike" baseline="0" noProof="0"/>
                        <a:t>Umowy IIA wszystkie wydziały AGH</a:t>
                      </a:r>
                    </a:p>
                    <a:p>
                      <a:pPr lvl="0">
                        <a:buNone/>
                      </a:pPr>
                      <a:endParaRPr lang="pl-PL" sz="2000"/>
                    </a:p>
                  </a:txBody>
                  <a:tcPr marL="91437" marR="91437" marT="45705" marB="45705"/>
                </a:tc>
                <a:extLst>
                  <a:ext uri="{0D108BD9-81ED-4DB2-BD59-A6C34878D82A}">
                    <a16:rowId xmlns:a16="http://schemas.microsoft.com/office/drawing/2014/main" val="271845068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E700CF-F8AB-1830-68E3-D9E24B6D0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565174"/>
              </p:ext>
            </p:extLst>
          </p:nvPr>
        </p:nvGraphicFramePr>
        <p:xfrm>
          <a:off x="1127125" y="2886843"/>
          <a:ext cx="11179175" cy="25498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749827">
                  <a:extLst>
                    <a:ext uri="{9D8B030D-6E8A-4147-A177-3AD203B41FA5}">
                      <a16:colId xmlns:a16="http://schemas.microsoft.com/office/drawing/2014/main" val="1867332756"/>
                    </a:ext>
                  </a:extLst>
                </a:gridCol>
                <a:gridCol w="3429348">
                  <a:extLst>
                    <a:ext uri="{9D8B030D-6E8A-4147-A177-3AD203B41FA5}">
                      <a16:colId xmlns:a16="http://schemas.microsoft.com/office/drawing/2014/main" val="755357162"/>
                    </a:ext>
                  </a:extLst>
                </a:gridCol>
              </a:tblGrid>
              <a:tr h="6374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2400"/>
                        <a:t>Rozpoczęcie rekrutacji</a:t>
                      </a:r>
                      <a:endParaRPr lang="en-US" sz="2400" b="1"/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2400"/>
                        <a:t>11.03.2026 r</a:t>
                      </a:r>
                      <a:endParaRPr lang="en-US" sz="2400" b="1"/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2504864074"/>
                  </a:ext>
                </a:extLst>
              </a:tr>
              <a:tr h="6374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2400"/>
                        <a:t>Zakończenie rekrutacji na Wydziałach</a:t>
                      </a:r>
                      <a:endParaRPr lang="en-US" sz="2400" b="1"/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2400" b="0"/>
                        <a:t>Tabela terminy rekrutacji.</a:t>
                      </a:r>
                      <a:endParaRPr lang="en-US" sz="2400" b="0"/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4017340214"/>
                  </a:ext>
                </a:extLst>
              </a:tr>
              <a:tr h="6374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2400"/>
                        <a:t>Przekazanie list i ankiet rekrutacyjnych z Wydziałów do CSM</a:t>
                      </a:r>
                      <a:endParaRPr lang="en-US" sz="2400" b="1"/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2400"/>
                        <a:t>05.05.2026 r. </a:t>
                      </a:r>
                      <a:endParaRPr lang="en-US" sz="2400" b="1"/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2252957539"/>
                  </a:ext>
                </a:extLst>
              </a:tr>
              <a:tr h="63746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2400"/>
                        <a:t>Ogłoszenie przez CSM wyników przyznanych stypendiów</a:t>
                      </a:r>
                      <a:endParaRPr lang="en-US" sz="2400" b="1"/>
                    </a:p>
                  </a:txBody>
                  <a:tcPr marL="91442" marR="91442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l-PL" sz="2400"/>
                        <a:t>czerwiec 2026 r.</a:t>
                      </a:r>
                      <a:endParaRPr lang="en-US" sz="2400" b="1"/>
                    </a:p>
                  </a:txBody>
                  <a:tcPr marL="91442" marR="91442" anchor="ctr"/>
                </a:tc>
                <a:extLst>
                  <a:ext uri="{0D108BD9-81ED-4DB2-BD59-A6C34878D82A}">
                    <a16:rowId xmlns:a16="http://schemas.microsoft.com/office/drawing/2014/main" val="3348694951"/>
                  </a:ext>
                </a:extLst>
              </a:tr>
            </a:tbl>
          </a:graphicData>
        </a:graphic>
      </p:graphicFrame>
      <p:sp>
        <p:nvSpPr>
          <p:cNvPr id="4" name="Tytuł 1">
            <a:extLst>
              <a:ext uri="{FF2B5EF4-FFF2-40B4-BE49-F238E27FC236}">
                <a16:creationId xmlns:a16="http://schemas.microsoft.com/office/drawing/2014/main" id="{A51CC0A6-7502-49C6-A450-500223140067}"/>
              </a:ext>
            </a:extLst>
          </p:cNvPr>
          <p:cNvSpPr txBox="1">
            <a:spLocks/>
          </p:cNvSpPr>
          <p:nvPr/>
        </p:nvSpPr>
        <p:spPr bwMode="auto">
          <a:xfrm>
            <a:off x="2173288" y="161925"/>
            <a:ext cx="9085262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1006475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1006475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br>
              <a:rPr lang="pl-PL" altLang="pl-PL" sz="3600" b="1"/>
            </a:br>
            <a:r>
              <a:rPr lang="pl-PL" altLang="pl-PL" sz="3200" b="1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Terminarz rekrutacji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 - Default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e6c1587-e020-4b3f-b05d-a81bed63f47e">
      <Terms xmlns="http://schemas.microsoft.com/office/infopath/2007/PartnerControls"/>
    </lcf76f155ced4ddcb4097134ff3c332f>
    <TaxCatchAll xmlns="860713d0-aa3f-48ce-a1eb-3b33d42855f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D7F495A13A1144A3D68FF05007960D" ma:contentTypeVersion="15" ma:contentTypeDescription="Utwórz nowy dokument." ma:contentTypeScope="" ma:versionID="d5e0434c4075b59508c6db5d49b6c34c">
  <xsd:schema xmlns:xsd="http://www.w3.org/2001/XMLSchema" xmlns:xs="http://www.w3.org/2001/XMLSchema" xmlns:p="http://schemas.microsoft.com/office/2006/metadata/properties" xmlns:ns2="6e6c1587-e020-4b3f-b05d-a81bed63f47e" xmlns:ns3="860713d0-aa3f-48ce-a1eb-3b33d42855fc" targetNamespace="http://schemas.microsoft.com/office/2006/metadata/properties" ma:root="true" ma:fieldsID="7a44d5efe40da39e82625e7836edd723" ns2:_="" ns3:_="">
    <xsd:import namespace="6e6c1587-e020-4b3f-b05d-a81bed63f47e"/>
    <xsd:import namespace="860713d0-aa3f-48ce-a1eb-3b33d42855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6c1587-e020-4b3f-b05d-a81bed63f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Tagi obrazów" ma:readOnly="false" ma:fieldId="{5cf76f15-5ced-4ddc-b409-7134ff3c332f}" ma:taxonomyMulti="true" ma:sspId="b7b31e59-74a4-4436-bc03-9931855e0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0713d0-aa3f-48ce-a1eb-3b33d42855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849b05a-c532-43e9-8fee-58f11b6c1d37}" ma:internalName="TaxCatchAll" ma:showField="CatchAllData" ma:web="860713d0-aa3f-48ce-a1eb-3b33d42855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C016BF-AC78-4FD4-AF8D-092700D725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BB49A7C-F22F-45BF-9D28-D5CCCA9E6B97}">
  <ds:schemaRefs>
    <ds:schemaRef ds:uri="6e6c1587-e020-4b3f-b05d-a81bed63f47e"/>
    <ds:schemaRef ds:uri="860713d0-aa3f-48ce-a1eb-3b33d42855f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DDFEFFD-1B0D-4E9F-9314-4FA7DDCC336E}">
  <ds:schemaRefs>
    <ds:schemaRef ds:uri="6e6c1587-e020-4b3f-b05d-a81bed63f47e"/>
    <ds:schemaRef ds:uri="860713d0-aa3f-48ce-a1eb-3b33d42855f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2961</Words>
  <Application>Microsoft Office PowerPoint</Application>
  <PresentationFormat>Niestandardowy</PresentationFormat>
  <Paragraphs>343</Paragraphs>
  <Slides>42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42</vt:i4>
      </vt:variant>
    </vt:vector>
  </HeadingPairs>
  <TitlesOfParts>
    <vt:vector size="49" baseType="lpstr">
      <vt:lpstr>Arial</vt:lpstr>
      <vt:lpstr>Calibri</vt:lpstr>
      <vt:lpstr>Calibri Light</vt:lpstr>
      <vt:lpstr>Helvetica Neue</vt:lpstr>
      <vt:lpstr>Verdana</vt:lpstr>
      <vt:lpstr>Wingdings,Sans-Serif</vt:lpstr>
      <vt:lpstr>Blank Presentation - Default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Osoby kontaktowe mobilności studentów Erasmus+ po stronie CSM</vt:lpstr>
      <vt:lpstr>Prezentacja programu PowerPoint</vt:lpstr>
      <vt:lpstr> Terminy zakończenia rekrutacji  na poszczególnych wydziałach </vt:lpstr>
      <vt:lpstr>Prezentacja programu PowerPoint</vt:lpstr>
      <vt:lpstr>Prezentacja programu PowerPoint</vt:lpstr>
      <vt:lpstr> Kraje uczestniczące w programie</vt:lpstr>
      <vt:lpstr> REGULAMIN PROGRAMU ERASMUS+ W AGH  </vt:lpstr>
      <vt:lpstr>Umowy międzyinstytucjonalne Erasmus+ (IIA)</vt:lpstr>
      <vt:lpstr>Umowy międzyinstytucjonalne Erasmus+ (IIA)</vt:lpstr>
      <vt:lpstr>Rekrutacja studia</vt:lpstr>
      <vt:lpstr> Rekrutacja</vt:lpstr>
      <vt:lpstr>Rekrutacja praktyki</vt:lpstr>
      <vt:lpstr>Rekrutacja praktyki</vt:lpstr>
      <vt:lpstr>Prezentacja programu PowerPoint</vt:lpstr>
      <vt:lpstr>Prezentacja programu PowerPoint</vt:lpstr>
      <vt:lpstr> Możliwości wyjazdów na studia/praktyki</vt:lpstr>
      <vt:lpstr> Kto może wyjechać?</vt:lpstr>
      <vt:lpstr>Ważne informacje</vt:lpstr>
      <vt:lpstr> Możliwość wielokrotnych wyjazdów</vt:lpstr>
      <vt:lpstr>  W ramach wsparcia finansowego  studentowi/absolwentowi przysługuje </vt:lpstr>
      <vt:lpstr>Wsparcie indywidualne - stawki  Projekt Erasmus KA131 2026 wyjazdy długoterminowe </vt:lpstr>
      <vt:lpstr> Wyjazdy długoterminowe osób z tzw.  "mniejszymi szansami"</vt:lpstr>
      <vt:lpstr>Wsparcie indywidualne - stawki  Projekt Erasmus KA131 2026 wyjazdy krótkoterminowe </vt:lpstr>
      <vt:lpstr>Ryczałt na koszty podróży- stawki  Projekt Erasmus KA131 2026 </vt:lpstr>
      <vt:lpstr> Wsparcie indywidualne na dni podróży </vt:lpstr>
      <vt:lpstr>Wsparcie finansowe</vt:lpstr>
      <vt:lpstr>Ważne informacje - STUDIA</vt:lpstr>
      <vt:lpstr>Ważne informacje – STUDIA c.d.</vt:lpstr>
      <vt:lpstr> Przedłużenie wyjazdów długoterminowych STUDIA</vt:lpstr>
      <vt:lpstr>Ważne informacje – PRAKTYKI</vt:lpstr>
      <vt:lpstr>Prezentacja programu PowerPoint</vt:lpstr>
      <vt:lpstr>Prezentacja programu PowerPoint</vt:lpstr>
      <vt:lpstr>Centrum Spraw Międzynarodowych Sekcja Wymian Międzynarodowych</vt:lpstr>
      <vt:lpstr> Osoby kontaktowe mobilności studentów Erasmus+ po stronie CSM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Maciek</dc:creator>
  <cp:lastModifiedBy>Nikola Chudyka</cp:lastModifiedBy>
  <cp:revision>2</cp:revision>
  <dcterms:modified xsi:type="dcterms:W3CDTF">2026-06-12T07:22:50Z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0x010100FAD7F495A13A1144A3D68FF05007960D</vt:lpwstr>
  </property>
</Properties>
</file>